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333" r:id="rId3"/>
    <p:sldId id="270" r:id="rId4"/>
    <p:sldId id="308" r:id="rId5"/>
    <p:sldId id="294" r:id="rId6"/>
    <p:sldId id="321" r:id="rId7"/>
    <p:sldId id="328" r:id="rId8"/>
    <p:sldId id="359" r:id="rId9"/>
    <p:sldId id="331" r:id="rId10"/>
    <p:sldId id="302" r:id="rId11"/>
    <p:sldId id="306" r:id="rId12"/>
    <p:sldId id="323" r:id="rId13"/>
    <p:sldId id="347" r:id="rId14"/>
    <p:sldId id="305" r:id="rId15"/>
    <p:sldId id="33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8BF32D"/>
    <a:srgbClr val="FF66FF"/>
    <a:srgbClr val="E6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89335" autoAdjust="0"/>
  </p:normalViewPr>
  <p:slideViewPr>
    <p:cSldViewPr snapToGrid="0">
      <p:cViewPr varScale="1">
        <p:scale>
          <a:sx n="61" d="100"/>
          <a:sy n="61" d="100"/>
        </p:scale>
        <p:origin x="8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36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C345C4-94D7-418C-9F0B-8DC4387E377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003F29-5CDF-444D-900E-DAF1295A520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Why DMP ?</a:t>
          </a:r>
        </a:p>
      </dgm:t>
    </dgm:pt>
    <dgm:pt modelId="{A5409412-4DBE-42C4-B862-960C0B11B170}" type="parTrans" cxnId="{836C337B-F4B9-45ED-AB35-9B100409BD7B}">
      <dgm:prSet/>
      <dgm:spPr/>
      <dgm:t>
        <a:bodyPr/>
        <a:lstStyle/>
        <a:p>
          <a:endParaRPr lang="en-US"/>
        </a:p>
      </dgm:t>
    </dgm:pt>
    <dgm:pt modelId="{CF86F590-9C68-4008-B148-DEA4E4031EEA}" type="sibTrans" cxnId="{836C337B-F4B9-45ED-AB35-9B100409BD7B}">
      <dgm:prSet/>
      <dgm:spPr/>
      <dgm:t>
        <a:bodyPr/>
        <a:lstStyle/>
        <a:p>
          <a:endParaRPr lang="en-US"/>
        </a:p>
      </dgm:t>
    </dgm:pt>
    <dgm:pt modelId="{BFBC3435-DC9F-4FD9-8C9C-973A70FEBC17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1" dirty="0">
              <a:solidFill>
                <a:schemeClr val="bg2">
                  <a:lumMod val="10000"/>
                </a:schemeClr>
              </a:solidFill>
            </a:rPr>
            <a:t>Its more than just a database.</a:t>
          </a:r>
        </a:p>
      </dgm:t>
    </dgm:pt>
    <dgm:pt modelId="{D2AB798A-B882-4A49-8E77-3DB2B25B0968}" type="parTrans" cxnId="{725A6768-6D14-4F51-A137-E5297652FBD7}">
      <dgm:prSet/>
      <dgm:spPr/>
      <dgm:t>
        <a:bodyPr/>
        <a:lstStyle/>
        <a:p>
          <a:endParaRPr lang="en-US"/>
        </a:p>
      </dgm:t>
    </dgm:pt>
    <dgm:pt modelId="{9458AB40-CA6B-4C7F-8E6A-9F5423DC1F15}" type="sibTrans" cxnId="{725A6768-6D14-4F51-A137-E5297652FBD7}">
      <dgm:prSet/>
      <dgm:spPr/>
      <dgm:t>
        <a:bodyPr/>
        <a:lstStyle/>
        <a:p>
          <a:endParaRPr lang="en-US"/>
        </a:p>
      </dgm:t>
    </dgm:pt>
    <dgm:pt modelId="{6BC132CD-FA49-4060-BD72-540F354D94C4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What is DMP?</a:t>
          </a:r>
        </a:p>
      </dgm:t>
    </dgm:pt>
    <dgm:pt modelId="{1741C81B-CB4F-43F5-8608-818971563282}" type="parTrans" cxnId="{6F595ECD-5F86-49AA-B813-7C4E6BE71BA3}">
      <dgm:prSet/>
      <dgm:spPr/>
      <dgm:t>
        <a:bodyPr/>
        <a:lstStyle/>
        <a:p>
          <a:endParaRPr lang="en-US"/>
        </a:p>
      </dgm:t>
    </dgm:pt>
    <dgm:pt modelId="{FFB4AC4D-E58D-4A09-B3BB-512802B68A24}" type="sibTrans" cxnId="{6F595ECD-5F86-49AA-B813-7C4E6BE71BA3}">
      <dgm:prSet/>
      <dgm:spPr/>
      <dgm:t>
        <a:bodyPr/>
        <a:lstStyle/>
        <a:p>
          <a:endParaRPr lang="en-US"/>
        </a:p>
      </dgm:t>
    </dgm:pt>
    <dgm:pt modelId="{33991A94-97ED-4FD5-8887-5DC6A83ED74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1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THE ''D'' IN DMP:</a:t>
          </a:r>
          <a:endParaRPr lang="en-US" sz="1400" dirty="0">
            <a:latin typeface="+mn-lt"/>
          </a:endParaRPr>
        </a:p>
      </dgm:t>
    </dgm:pt>
    <dgm:pt modelId="{F7A53ED1-73FE-43B3-9CEA-F45629BFEB48}" type="parTrans" cxnId="{56130355-4EAE-4BC3-85D8-DB4F84458B55}">
      <dgm:prSet/>
      <dgm:spPr/>
      <dgm:t>
        <a:bodyPr/>
        <a:lstStyle/>
        <a:p>
          <a:endParaRPr lang="en-US"/>
        </a:p>
      </dgm:t>
    </dgm:pt>
    <dgm:pt modelId="{B277AB61-C5AA-4F8A-9F79-A4CE79D7F9C5}" type="sibTrans" cxnId="{56130355-4EAE-4BC3-85D8-DB4F84458B55}">
      <dgm:prSet/>
      <dgm:spPr/>
      <dgm:t>
        <a:bodyPr/>
        <a:lstStyle/>
        <a:p>
          <a:endParaRPr lang="en-US"/>
        </a:p>
      </dgm:t>
    </dgm:pt>
    <dgm:pt modelId="{AB71B9BF-C305-4035-A911-5C02F181EDCB}">
      <dgm:prSet phldrT="[Text]"/>
      <dgm:spPr>
        <a:solidFill>
          <a:srgbClr val="00B0F0"/>
        </a:solidFill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What It does?</a:t>
          </a:r>
          <a:endParaRPr lang="en-US" b="0" dirty="0"/>
        </a:p>
      </dgm:t>
    </dgm:pt>
    <dgm:pt modelId="{C31DD89E-8061-4ED2-9EEE-8C21AC6E8E20}" type="parTrans" cxnId="{27BDC593-FBCA-4548-9015-D29AAE26E1B5}">
      <dgm:prSet/>
      <dgm:spPr/>
      <dgm:t>
        <a:bodyPr/>
        <a:lstStyle/>
        <a:p>
          <a:endParaRPr lang="en-US"/>
        </a:p>
      </dgm:t>
    </dgm:pt>
    <dgm:pt modelId="{85BBB69A-D0B0-4A38-AC28-E8761FDBADCF}" type="sibTrans" cxnId="{27BDC593-FBCA-4548-9015-D29AAE26E1B5}">
      <dgm:prSet/>
      <dgm:spPr/>
      <dgm:t>
        <a:bodyPr/>
        <a:lstStyle/>
        <a:p>
          <a:endParaRPr lang="en-US"/>
        </a:p>
      </dgm:t>
    </dgm:pt>
    <dgm:pt modelId="{3684813D-E5E1-4B9E-9426-9435CD066EC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1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Creates a new knowledge ecosystem .</a:t>
          </a:r>
          <a:endParaRPr lang="en-US" sz="1400" b="1" dirty="0">
            <a:latin typeface="+mn-lt"/>
          </a:endParaRPr>
        </a:p>
      </dgm:t>
    </dgm:pt>
    <dgm:pt modelId="{F7AE438F-4BE0-4237-9FEA-7BDFE55C40B7}" type="parTrans" cxnId="{1388334A-C7AA-4E9F-A611-D81B72368A87}">
      <dgm:prSet/>
      <dgm:spPr/>
      <dgm:t>
        <a:bodyPr/>
        <a:lstStyle/>
        <a:p>
          <a:endParaRPr lang="en-US"/>
        </a:p>
      </dgm:t>
    </dgm:pt>
    <dgm:pt modelId="{6AF169F8-EEB4-4BA6-BD16-DFD1912A9BD5}" type="sibTrans" cxnId="{1388334A-C7AA-4E9F-A611-D81B72368A87}">
      <dgm:prSet/>
      <dgm:spPr/>
      <dgm:t>
        <a:bodyPr/>
        <a:lstStyle/>
        <a:p>
          <a:endParaRPr lang="en-US"/>
        </a:p>
      </dgm:t>
    </dgm:pt>
    <dgm:pt modelId="{867FCCAF-B362-4EDF-AD73-F7C330126CE6}">
      <dgm:prSet custT="1"/>
      <dgm:spPr/>
      <dgm:t>
        <a:bodyPr/>
        <a:lstStyle/>
        <a:p>
          <a:r>
            <a:rPr lang="en-US" sz="1400" b="1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Enhanced </a:t>
          </a:r>
          <a:r>
            <a:rPr lang="en-US" sz="1400" b="1" i="1" u="sng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Display</a:t>
          </a:r>
          <a:r>
            <a:rPr lang="en-US" sz="1400" b="1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 Targeting</a:t>
          </a:r>
        </a:p>
      </dgm:t>
    </dgm:pt>
    <dgm:pt modelId="{1B18DD1D-E1F8-4D3A-9AD1-1D7BFDC5E661}" type="parTrans" cxnId="{AFBB7B7F-CC47-4126-BDC6-DC1EC3B04A40}">
      <dgm:prSet/>
      <dgm:spPr/>
      <dgm:t>
        <a:bodyPr/>
        <a:lstStyle/>
        <a:p>
          <a:endParaRPr lang="en-US"/>
        </a:p>
      </dgm:t>
    </dgm:pt>
    <dgm:pt modelId="{39DD7365-F8CE-4AC4-A428-42E861391A08}" type="sibTrans" cxnId="{AFBB7B7F-CC47-4126-BDC6-DC1EC3B04A40}">
      <dgm:prSet/>
      <dgm:spPr/>
      <dgm:t>
        <a:bodyPr/>
        <a:lstStyle/>
        <a:p>
          <a:endParaRPr lang="en-US"/>
        </a:p>
      </dgm:t>
    </dgm:pt>
    <dgm:pt modelId="{1B0DCADC-60A8-4AB7-AB2B-B6431C92DFFA}">
      <dgm:prSet custT="1"/>
      <dgm:spPr/>
      <dgm:t>
        <a:bodyPr/>
        <a:lstStyle/>
        <a:p>
          <a:r>
            <a:rPr lang="en-US" sz="1400" b="1" i="1" u="sng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Data</a:t>
          </a:r>
          <a:r>
            <a:rPr lang="en-US" sz="1400" b="1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 Aggregation</a:t>
          </a:r>
        </a:p>
      </dgm:t>
    </dgm:pt>
    <dgm:pt modelId="{EBEBA51F-08A1-45F2-9E93-FA2438B274ED}" type="parTrans" cxnId="{B03C6E08-C401-4777-8E0C-7C96E6F111E9}">
      <dgm:prSet/>
      <dgm:spPr/>
      <dgm:t>
        <a:bodyPr/>
        <a:lstStyle/>
        <a:p>
          <a:endParaRPr lang="en-US"/>
        </a:p>
      </dgm:t>
    </dgm:pt>
    <dgm:pt modelId="{990BADF4-9470-41C1-8DFC-0497087CBD6D}" type="sibTrans" cxnId="{B03C6E08-C401-4777-8E0C-7C96E6F111E9}">
      <dgm:prSet/>
      <dgm:spPr/>
      <dgm:t>
        <a:bodyPr/>
        <a:lstStyle/>
        <a:p>
          <a:endParaRPr lang="en-US"/>
        </a:p>
      </dgm:t>
    </dgm:pt>
    <dgm:pt modelId="{B0D5B93F-1E25-4805-89C7-5D974A4F4176}">
      <dgm:prSet custT="1"/>
      <dgm:spPr/>
      <dgm:t>
        <a:bodyPr/>
        <a:lstStyle/>
        <a:p>
          <a:r>
            <a:rPr lang="en-US" sz="1400" b="1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Multi-Channel </a:t>
          </a:r>
          <a:r>
            <a:rPr lang="en-US" sz="1400" b="1" i="1" u="sng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Digital</a:t>
          </a:r>
          <a:r>
            <a:rPr lang="en-US" sz="1400" b="1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 Activation</a:t>
          </a:r>
        </a:p>
      </dgm:t>
    </dgm:pt>
    <dgm:pt modelId="{972252EF-B3B0-454B-BA7F-50BF8AAD3F10}" type="parTrans" cxnId="{F580D081-56DB-4E45-8743-976463ECBE8B}">
      <dgm:prSet/>
      <dgm:spPr/>
      <dgm:t>
        <a:bodyPr/>
        <a:lstStyle/>
        <a:p>
          <a:endParaRPr lang="en-US"/>
        </a:p>
      </dgm:t>
    </dgm:pt>
    <dgm:pt modelId="{7424D4AE-886A-474D-B526-0154F2D5B952}" type="sibTrans" cxnId="{F580D081-56DB-4E45-8743-976463ECBE8B}">
      <dgm:prSet/>
      <dgm:spPr/>
      <dgm:t>
        <a:bodyPr/>
        <a:lstStyle/>
        <a:p>
          <a:endParaRPr lang="en-US"/>
        </a:p>
      </dgm:t>
    </dgm:pt>
    <dgm:pt modelId="{2EB0EBCF-1AD8-4CF7-AE42-52BB19A3261A}">
      <dgm:prSet custT="1"/>
      <dgm:spPr/>
      <dgm:t>
        <a:bodyPr/>
        <a:lstStyle/>
        <a:p>
          <a:r>
            <a:rPr lang="en-US" sz="1400" b="1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Marketing </a:t>
          </a:r>
          <a:r>
            <a:rPr lang="en-US" sz="1400" b="1" i="1" u="sng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Database</a:t>
          </a:r>
        </a:p>
      </dgm:t>
    </dgm:pt>
    <dgm:pt modelId="{D82AADB4-62FE-4DD1-BCB6-335A86DDA56D}" type="parTrans" cxnId="{D4F9C487-6430-4838-8287-59CFB2A79F26}">
      <dgm:prSet/>
      <dgm:spPr/>
      <dgm:t>
        <a:bodyPr/>
        <a:lstStyle/>
        <a:p>
          <a:endParaRPr lang="en-US"/>
        </a:p>
      </dgm:t>
    </dgm:pt>
    <dgm:pt modelId="{6C5ACF4A-F9CE-469C-96BA-939576D7CCA8}" type="sibTrans" cxnId="{D4F9C487-6430-4838-8287-59CFB2A79F26}">
      <dgm:prSet/>
      <dgm:spPr/>
      <dgm:t>
        <a:bodyPr/>
        <a:lstStyle/>
        <a:p>
          <a:endParaRPr lang="en-US"/>
        </a:p>
      </dgm:t>
    </dgm:pt>
    <dgm:pt modelId="{860AA3A8-ECF5-4044-AD2B-5B4D5AE21525}">
      <dgm:prSet custT="1"/>
      <dgm:spPr/>
      <dgm:t>
        <a:bodyPr/>
        <a:lstStyle/>
        <a:p>
          <a:r>
            <a:rPr lang="en-US" sz="1400" b="1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Unified technology platform that intakes disparate first-, second-, and third-party data sets.</a:t>
          </a:r>
          <a:endParaRPr lang="en-US" sz="1400" dirty="0">
            <a:latin typeface="+mn-lt"/>
          </a:endParaRPr>
        </a:p>
      </dgm:t>
    </dgm:pt>
    <dgm:pt modelId="{49625BBE-D21D-48AB-8A21-80B9D319DB36}" type="parTrans" cxnId="{44E36B7C-D3CC-406E-AD17-79CF3B3BD7E9}">
      <dgm:prSet/>
      <dgm:spPr/>
      <dgm:t>
        <a:bodyPr/>
        <a:lstStyle/>
        <a:p>
          <a:endParaRPr lang="en-US"/>
        </a:p>
      </dgm:t>
    </dgm:pt>
    <dgm:pt modelId="{58EAF5D2-A1C5-4256-A037-FC6A002AE020}" type="sibTrans" cxnId="{44E36B7C-D3CC-406E-AD17-79CF3B3BD7E9}">
      <dgm:prSet/>
      <dgm:spPr/>
      <dgm:t>
        <a:bodyPr/>
        <a:lstStyle/>
        <a:p>
          <a:endParaRPr lang="en-US"/>
        </a:p>
      </dgm:t>
    </dgm:pt>
    <dgm:pt modelId="{1E1AC502-D932-4680-97B9-6F198692A9AD}">
      <dgm:prSet custT="1"/>
      <dgm:spPr/>
      <dgm:t>
        <a:bodyPr/>
        <a:lstStyle/>
        <a:p>
          <a:r>
            <a:rPr lang="en-US" sz="1400" b="1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Manages data , generates insights and </a:t>
          </a:r>
        </a:p>
      </dgm:t>
    </dgm:pt>
    <dgm:pt modelId="{B5CCA917-795F-4337-800B-D9C38083D225}" type="parTrans" cxnId="{3254D405-B69E-4F53-93E3-F68C590848ED}">
      <dgm:prSet/>
      <dgm:spPr/>
      <dgm:t>
        <a:bodyPr/>
        <a:lstStyle/>
        <a:p>
          <a:endParaRPr lang="en-US"/>
        </a:p>
      </dgm:t>
    </dgm:pt>
    <dgm:pt modelId="{8BA098A4-5B61-4533-8053-94F9721314BB}" type="sibTrans" cxnId="{3254D405-B69E-4F53-93E3-F68C590848ED}">
      <dgm:prSet/>
      <dgm:spPr/>
      <dgm:t>
        <a:bodyPr/>
        <a:lstStyle/>
        <a:p>
          <a:endParaRPr lang="en-US"/>
        </a:p>
      </dgm:t>
    </dgm:pt>
    <dgm:pt modelId="{3C5547E9-C44B-4C98-9413-8FB0B9F931FE}">
      <dgm:prSet custT="1"/>
      <dgm:spPr/>
      <dgm:t>
        <a:bodyPr/>
        <a:lstStyle/>
        <a:p>
          <a:r>
            <a:rPr lang="en-US" sz="1400" b="1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Analytical firepower- Custom reporting across all digital media channels.</a:t>
          </a:r>
        </a:p>
      </dgm:t>
    </dgm:pt>
    <dgm:pt modelId="{7D1F6B9A-5E31-4AA7-AFF8-1F311A47E507}" type="parTrans" cxnId="{693E6D2D-F377-4C33-BC3F-266F658964F5}">
      <dgm:prSet/>
      <dgm:spPr/>
      <dgm:t>
        <a:bodyPr/>
        <a:lstStyle/>
        <a:p>
          <a:endParaRPr lang="en-US"/>
        </a:p>
      </dgm:t>
    </dgm:pt>
    <dgm:pt modelId="{7FB209B0-A135-4E00-88BB-1E730F2A0AC4}" type="sibTrans" cxnId="{693E6D2D-F377-4C33-BC3F-266F658964F5}">
      <dgm:prSet/>
      <dgm:spPr/>
      <dgm:t>
        <a:bodyPr/>
        <a:lstStyle/>
        <a:p>
          <a:endParaRPr lang="en-US"/>
        </a:p>
      </dgm:t>
    </dgm:pt>
    <dgm:pt modelId="{1329036D-BAA8-4544-B26F-19578B0ED9CB}">
      <dgm:prSet phldrT="[Text]" custT="1"/>
      <dgm:spPr/>
      <dgm:t>
        <a:bodyPr/>
        <a:lstStyle/>
        <a:p>
          <a:r>
            <a:rPr lang="en-US" sz="1400" b="1" i="0" dirty="0">
              <a:solidFill>
                <a:schemeClr val="bg2">
                  <a:lumMod val="10000"/>
                </a:schemeClr>
              </a:solidFill>
            </a:rPr>
            <a:t>user experience on their website or apps, and increase brand recognition.</a:t>
          </a:r>
          <a:endParaRPr lang="en-US" sz="1400" b="1" dirty="0">
            <a:solidFill>
              <a:schemeClr val="bg2">
                <a:lumMod val="10000"/>
              </a:schemeClr>
            </a:solidFill>
          </a:endParaRPr>
        </a:p>
      </dgm:t>
    </dgm:pt>
    <dgm:pt modelId="{607D054C-8D90-4B09-89F4-49B7087A41D4}" type="parTrans" cxnId="{EB6C6F24-C98F-40E4-878C-ADB801C90D14}">
      <dgm:prSet/>
      <dgm:spPr/>
      <dgm:t>
        <a:bodyPr/>
        <a:lstStyle/>
        <a:p>
          <a:endParaRPr lang="en-US"/>
        </a:p>
      </dgm:t>
    </dgm:pt>
    <dgm:pt modelId="{789F13AF-7BDD-4E2D-AA42-D01AB76E6007}" type="sibTrans" cxnId="{EB6C6F24-C98F-40E4-878C-ADB801C90D14}">
      <dgm:prSet/>
      <dgm:spPr/>
      <dgm:t>
        <a:bodyPr/>
        <a:lstStyle/>
        <a:p>
          <a:endParaRPr lang="en-US"/>
        </a:p>
      </dgm:t>
    </dgm:pt>
    <dgm:pt modelId="{C7E0C750-9067-42BC-9EA3-137186FC5B04}">
      <dgm:prSet phldrT="[Text]" custT="1"/>
      <dgm:spPr/>
      <dgm:t>
        <a:bodyPr/>
        <a:lstStyle/>
        <a:p>
          <a:endParaRPr lang="en-US" sz="1400" b="1" dirty="0">
            <a:solidFill>
              <a:schemeClr val="bg2">
                <a:lumMod val="10000"/>
              </a:schemeClr>
            </a:solidFill>
          </a:endParaRPr>
        </a:p>
      </dgm:t>
    </dgm:pt>
    <dgm:pt modelId="{27DE8365-409B-4309-B2AD-C4846D45CD5B}" type="parTrans" cxnId="{83C554EB-6B73-4DA8-B378-240CEEE5070F}">
      <dgm:prSet/>
      <dgm:spPr/>
      <dgm:t>
        <a:bodyPr/>
        <a:lstStyle/>
        <a:p>
          <a:endParaRPr lang="en-US"/>
        </a:p>
      </dgm:t>
    </dgm:pt>
    <dgm:pt modelId="{6A0C12B5-D749-47BE-BCD1-E5FB49DA187D}" type="sibTrans" cxnId="{83C554EB-6B73-4DA8-B378-240CEEE5070F}">
      <dgm:prSet/>
      <dgm:spPr/>
      <dgm:t>
        <a:bodyPr/>
        <a:lstStyle/>
        <a:p>
          <a:endParaRPr lang="en-US"/>
        </a:p>
      </dgm:t>
    </dgm:pt>
    <dgm:pt modelId="{217D7ED3-3A87-46DE-82F0-C56CE60FC011}">
      <dgm:prSet phldrT="[Text]" custT="1"/>
      <dgm:spPr/>
      <dgm:t>
        <a:bodyPr/>
        <a:lstStyle/>
        <a:p>
          <a:r>
            <a:rPr lang="en-US" sz="1400" b="1" dirty="0">
              <a:solidFill>
                <a:schemeClr val="bg2">
                  <a:lumMod val="10000"/>
                </a:schemeClr>
              </a:solidFill>
            </a:rPr>
            <a:t>To discover and add new customers online.</a:t>
          </a:r>
        </a:p>
      </dgm:t>
    </dgm:pt>
    <dgm:pt modelId="{AD756E81-5033-474B-AB55-6EF1A3946661}" type="parTrans" cxnId="{F5C8B18D-D4D0-4CDD-8E7F-DE9D3842E205}">
      <dgm:prSet/>
      <dgm:spPr/>
      <dgm:t>
        <a:bodyPr/>
        <a:lstStyle/>
        <a:p>
          <a:endParaRPr lang="en-US"/>
        </a:p>
      </dgm:t>
    </dgm:pt>
    <dgm:pt modelId="{282FB455-2AE0-4044-A176-DB5A622BCDED}" type="sibTrans" cxnId="{F5C8B18D-D4D0-4CDD-8E7F-DE9D3842E205}">
      <dgm:prSet/>
      <dgm:spPr/>
      <dgm:t>
        <a:bodyPr/>
        <a:lstStyle/>
        <a:p>
          <a:endParaRPr lang="en-US"/>
        </a:p>
      </dgm:t>
    </dgm:pt>
    <dgm:pt modelId="{BF0DF821-382F-4591-9FF3-06C3DAB4F407}">
      <dgm:prSet phldrT="[Text]" custT="1"/>
      <dgm:spPr/>
      <dgm:t>
        <a:bodyPr/>
        <a:lstStyle/>
        <a:p>
          <a:r>
            <a:rPr lang="en-US" sz="1400" b="1" dirty="0">
              <a:solidFill>
                <a:schemeClr val="bg2">
                  <a:lumMod val="10000"/>
                </a:schemeClr>
              </a:solidFill>
            </a:rPr>
            <a:t>Enhances conversion.</a:t>
          </a:r>
        </a:p>
      </dgm:t>
    </dgm:pt>
    <dgm:pt modelId="{8718394E-9859-4C47-BEBE-31102AB4CA1F}" type="parTrans" cxnId="{67709179-7C72-45EB-BA74-BCBCD02DDD30}">
      <dgm:prSet/>
      <dgm:spPr/>
      <dgm:t>
        <a:bodyPr/>
        <a:lstStyle/>
        <a:p>
          <a:endParaRPr lang="en-US"/>
        </a:p>
      </dgm:t>
    </dgm:pt>
    <dgm:pt modelId="{99C82812-9D1A-4949-9B26-BA1B494081B6}" type="sibTrans" cxnId="{67709179-7C72-45EB-BA74-BCBCD02DDD30}">
      <dgm:prSet/>
      <dgm:spPr/>
      <dgm:t>
        <a:bodyPr/>
        <a:lstStyle/>
        <a:p>
          <a:endParaRPr lang="en-US"/>
        </a:p>
      </dgm:t>
    </dgm:pt>
    <dgm:pt modelId="{FCCD2FD8-09CD-410B-9740-152969CD3596}">
      <dgm:prSet phldrT="[Text]" custT="1"/>
      <dgm:spPr/>
      <dgm:t>
        <a:bodyPr/>
        <a:lstStyle/>
        <a:p>
          <a:r>
            <a:rPr lang="en-US" sz="1400" b="1" dirty="0">
              <a:solidFill>
                <a:schemeClr val="bg2">
                  <a:lumMod val="10000"/>
                </a:schemeClr>
              </a:solidFill>
            </a:rPr>
            <a:t> Accurate targeting and personalized content.</a:t>
          </a:r>
        </a:p>
      </dgm:t>
    </dgm:pt>
    <dgm:pt modelId="{0F013960-6242-4FB4-AAEC-1587E4C4EBB1}" type="parTrans" cxnId="{4E1CE442-1F67-4C7E-98B8-60BE44C024BE}">
      <dgm:prSet/>
      <dgm:spPr/>
      <dgm:t>
        <a:bodyPr/>
        <a:lstStyle/>
        <a:p>
          <a:endParaRPr lang="en-US"/>
        </a:p>
      </dgm:t>
    </dgm:pt>
    <dgm:pt modelId="{C3DF9507-F48A-4A3F-8D10-0A823B070D1A}" type="sibTrans" cxnId="{4E1CE442-1F67-4C7E-98B8-60BE44C024BE}">
      <dgm:prSet/>
      <dgm:spPr/>
      <dgm:t>
        <a:bodyPr/>
        <a:lstStyle/>
        <a:p>
          <a:endParaRPr lang="en-US"/>
        </a:p>
      </dgm:t>
    </dgm:pt>
    <dgm:pt modelId="{CD8979FD-A7A4-46F4-8266-A56BC690F650}">
      <dgm:prSet custT="1"/>
      <dgm:spPr/>
      <dgm:t>
        <a:bodyPr/>
        <a:lstStyle/>
        <a:p>
          <a:r>
            <a:rPr lang="en-US" sz="1400" b="1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Acts as an audience hub for other integrated platforms.</a:t>
          </a:r>
          <a:endParaRPr lang="en-US" sz="1400" b="1" dirty="0">
            <a:solidFill>
              <a:schemeClr val="bg2">
                <a:lumMod val="10000"/>
              </a:schemeClr>
            </a:solidFill>
            <a:latin typeface="+mn-lt"/>
            <a:cs typeface="Arial" panose="020B0604020202020204" pitchFamily="34" charset="0"/>
          </a:endParaRPr>
        </a:p>
      </dgm:t>
    </dgm:pt>
    <dgm:pt modelId="{807A1BF6-7186-4B87-B518-930AE88800DA}" type="parTrans" cxnId="{9A9E9EA9-9050-4B43-A58A-FE3FE517BBCB}">
      <dgm:prSet/>
      <dgm:spPr/>
      <dgm:t>
        <a:bodyPr/>
        <a:lstStyle/>
        <a:p>
          <a:endParaRPr lang="en-US"/>
        </a:p>
      </dgm:t>
    </dgm:pt>
    <dgm:pt modelId="{90D5779D-CA25-408F-B71E-3623B7B08EE9}" type="sibTrans" cxnId="{9A9E9EA9-9050-4B43-A58A-FE3FE517BBCB}">
      <dgm:prSet/>
      <dgm:spPr/>
      <dgm:t>
        <a:bodyPr/>
        <a:lstStyle/>
        <a:p>
          <a:endParaRPr lang="en-US"/>
        </a:p>
      </dgm:t>
    </dgm:pt>
    <dgm:pt modelId="{342BF2F2-8A25-4BB0-A0F6-F91A2205C6C8}">
      <dgm:prSet custT="1"/>
      <dgm:spPr/>
      <dgm:t>
        <a:bodyPr/>
        <a:lstStyle/>
        <a:p>
          <a:r>
            <a:rPr lang="en-US" sz="1400" b="1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Provides actionable insights for current and future campaign planning .</a:t>
          </a:r>
          <a:endParaRPr lang="en-US" sz="1400" b="1" dirty="0">
            <a:solidFill>
              <a:schemeClr val="bg2">
                <a:lumMod val="10000"/>
              </a:schemeClr>
            </a:solidFill>
            <a:latin typeface="+mn-lt"/>
            <a:cs typeface="Arial" panose="020B0604020202020204" pitchFamily="34" charset="0"/>
          </a:endParaRPr>
        </a:p>
      </dgm:t>
    </dgm:pt>
    <dgm:pt modelId="{D06A631B-73EF-4185-AF58-A3BDD7BA18D8}" type="parTrans" cxnId="{29ADEE93-63BB-4D91-99A6-CC036E5FE051}">
      <dgm:prSet/>
      <dgm:spPr/>
      <dgm:t>
        <a:bodyPr/>
        <a:lstStyle/>
        <a:p>
          <a:endParaRPr lang="en-US"/>
        </a:p>
      </dgm:t>
    </dgm:pt>
    <dgm:pt modelId="{E84EFECD-3F35-43BD-A17A-11DC1E73FB71}" type="sibTrans" cxnId="{29ADEE93-63BB-4D91-99A6-CC036E5FE051}">
      <dgm:prSet/>
      <dgm:spPr/>
      <dgm:t>
        <a:bodyPr/>
        <a:lstStyle/>
        <a:p>
          <a:endParaRPr lang="en-US"/>
        </a:p>
      </dgm:t>
    </dgm:pt>
    <dgm:pt modelId="{CFFA83DE-F922-4FC0-8B00-B9C16184DA25}">
      <dgm:prSet custT="1"/>
      <dgm:spPr/>
      <dgm:t>
        <a:bodyPr/>
        <a:lstStyle/>
        <a:p>
          <a:r>
            <a:rPr lang="en-US" sz="1400" b="1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Leverages market vendors via various integration</a:t>
          </a:r>
          <a:r>
            <a:rPr lang="en-US" sz="1400" b="1" dirty="0">
              <a:solidFill>
                <a:schemeClr val="bg2">
                  <a:lumMod val="10000"/>
                </a:schemeClr>
              </a:solidFill>
              <a:latin typeface="+mn-lt"/>
            </a:rPr>
            <a:t>.</a:t>
          </a:r>
        </a:p>
      </dgm:t>
    </dgm:pt>
    <dgm:pt modelId="{B241E6A4-86E2-44C9-937F-20CE43CF6BB4}" type="parTrans" cxnId="{3738D2D8-9C6E-4CAB-B4B5-FBA59F9FA05A}">
      <dgm:prSet/>
      <dgm:spPr/>
      <dgm:t>
        <a:bodyPr/>
        <a:lstStyle/>
        <a:p>
          <a:endParaRPr lang="en-US"/>
        </a:p>
      </dgm:t>
    </dgm:pt>
    <dgm:pt modelId="{3347387B-4816-4179-A2D9-D3FE0ED5B293}" type="sibTrans" cxnId="{3738D2D8-9C6E-4CAB-B4B5-FBA59F9FA05A}">
      <dgm:prSet/>
      <dgm:spPr/>
      <dgm:t>
        <a:bodyPr/>
        <a:lstStyle/>
        <a:p>
          <a:endParaRPr lang="en-US"/>
        </a:p>
      </dgm:t>
    </dgm:pt>
    <dgm:pt modelId="{12E6A9FF-849C-448C-988B-8595E35F0BA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1" dirty="0">
              <a:solidFill>
                <a:schemeClr val="bg2">
                  <a:lumMod val="10000"/>
                </a:schemeClr>
              </a:solidFill>
            </a:rPr>
            <a:t>Collecting 3</a:t>
          </a:r>
          <a:r>
            <a:rPr lang="en-US" sz="1400" b="1" baseline="30000" dirty="0">
              <a:solidFill>
                <a:schemeClr val="bg2">
                  <a:lumMod val="10000"/>
                </a:schemeClr>
              </a:solidFill>
            </a:rPr>
            <a:t>rd</a:t>
          </a:r>
          <a:r>
            <a:rPr lang="en-US" sz="1400" b="1" dirty="0">
              <a:solidFill>
                <a:schemeClr val="bg2">
                  <a:lumMod val="10000"/>
                </a:schemeClr>
              </a:solidFill>
            </a:rPr>
            <a:t> party and 2</a:t>
          </a:r>
          <a:r>
            <a:rPr lang="en-US" sz="1400" b="1" baseline="30000" dirty="0">
              <a:solidFill>
                <a:schemeClr val="bg2">
                  <a:lumMod val="10000"/>
                </a:schemeClr>
              </a:solidFill>
            </a:rPr>
            <a:t>nd</a:t>
          </a:r>
          <a:r>
            <a:rPr lang="en-US" sz="1400" b="1" dirty="0">
              <a:solidFill>
                <a:schemeClr val="bg2">
                  <a:lumMod val="10000"/>
                </a:schemeClr>
              </a:solidFill>
            </a:rPr>
            <a:t> party data.</a:t>
          </a:r>
        </a:p>
      </dgm:t>
    </dgm:pt>
    <dgm:pt modelId="{39301FB9-C020-4CFF-9FD8-56043206BCE2}" type="parTrans" cxnId="{0D2D06A1-843D-49D0-BCA5-7A41B59A6A75}">
      <dgm:prSet/>
      <dgm:spPr/>
      <dgm:t>
        <a:bodyPr/>
        <a:lstStyle/>
        <a:p>
          <a:endParaRPr lang="en-US"/>
        </a:p>
      </dgm:t>
    </dgm:pt>
    <dgm:pt modelId="{613718C9-49A5-4A79-A94C-5878267E9F31}" type="sibTrans" cxnId="{0D2D06A1-843D-49D0-BCA5-7A41B59A6A75}">
      <dgm:prSet/>
      <dgm:spPr/>
      <dgm:t>
        <a:bodyPr/>
        <a:lstStyle/>
        <a:p>
          <a:endParaRPr lang="en-US"/>
        </a:p>
      </dgm:t>
    </dgm:pt>
    <dgm:pt modelId="{026B8903-0A7A-4366-83F1-CB2C7CA87224}">
      <dgm:prSet custT="1"/>
      <dgm:spPr/>
      <dgm:t>
        <a:bodyPr/>
        <a:lstStyle/>
        <a:p>
          <a:r>
            <a:rPr lang="en-US" sz="1400" b="1" dirty="0">
              <a:solidFill>
                <a:schemeClr val="bg2">
                  <a:lumMod val="10000"/>
                </a:schemeClr>
              </a:solidFill>
              <a:latin typeface="+mn-lt"/>
            </a:rPr>
            <a:t>Audience and segment creation.</a:t>
          </a:r>
        </a:p>
      </dgm:t>
    </dgm:pt>
    <dgm:pt modelId="{5D4AE8E8-FAFC-463C-8F95-C11AE306670B}" type="parTrans" cxnId="{317A44D8-3841-429C-BDF3-788D817A663D}">
      <dgm:prSet/>
      <dgm:spPr/>
      <dgm:t>
        <a:bodyPr/>
        <a:lstStyle/>
        <a:p>
          <a:endParaRPr lang="en-US"/>
        </a:p>
      </dgm:t>
    </dgm:pt>
    <dgm:pt modelId="{29F02DBD-023C-4710-A6A3-A77DAE6D9E27}" type="sibTrans" cxnId="{317A44D8-3841-429C-BDF3-788D817A663D}">
      <dgm:prSet/>
      <dgm:spPr/>
      <dgm:t>
        <a:bodyPr/>
        <a:lstStyle/>
        <a:p>
          <a:endParaRPr lang="en-US"/>
        </a:p>
      </dgm:t>
    </dgm:pt>
    <dgm:pt modelId="{530AE584-F827-431A-AA78-1AED957CF2E4}" type="pres">
      <dgm:prSet presAssocID="{BAC345C4-94D7-418C-9F0B-8DC4387E3777}" presName="Name0" presStyleCnt="0">
        <dgm:presLayoutVars>
          <dgm:dir/>
          <dgm:animLvl val="lvl"/>
          <dgm:resizeHandles val="exact"/>
        </dgm:presLayoutVars>
      </dgm:prSet>
      <dgm:spPr/>
    </dgm:pt>
    <dgm:pt modelId="{63CE479C-B87A-4C1D-87E9-731FC462A7E7}" type="pres">
      <dgm:prSet presAssocID="{DA003F29-5CDF-444D-900E-DAF1295A5202}" presName="composite" presStyleCnt="0"/>
      <dgm:spPr/>
    </dgm:pt>
    <dgm:pt modelId="{C158C3C1-2CE4-4BE9-8F26-21D6882FF9F9}" type="pres">
      <dgm:prSet presAssocID="{DA003F29-5CDF-444D-900E-DAF1295A520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74370B1-34F9-4D36-A582-AC09FDE29180}" type="pres">
      <dgm:prSet presAssocID="{DA003F29-5CDF-444D-900E-DAF1295A5202}" presName="desTx" presStyleLbl="alignAccFollowNode1" presStyleIdx="0" presStyleCnt="3">
        <dgm:presLayoutVars>
          <dgm:bulletEnabled val="1"/>
        </dgm:presLayoutVars>
      </dgm:prSet>
      <dgm:spPr/>
    </dgm:pt>
    <dgm:pt modelId="{BF8E8D50-021F-4F5B-8049-C96F947C1D9C}" type="pres">
      <dgm:prSet presAssocID="{CF86F590-9C68-4008-B148-DEA4E4031EEA}" presName="space" presStyleCnt="0"/>
      <dgm:spPr/>
    </dgm:pt>
    <dgm:pt modelId="{A7B8552F-8DC3-4F41-9DD0-AAD8D5AB5E8F}" type="pres">
      <dgm:prSet presAssocID="{6BC132CD-FA49-4060-BD72-540F354D94C4}" presName="composite" presStyleCnt="0"/>
      <dgm:spPr/>
    </dgm:pt>
    <dgm:pt modelId="{08026190-77F9-4A80-BCF2-B8468150421D}" type="pres">
      <dgm:prSet presAssocID="{6BC132CD-FA49-4060-BD72-540F354D94C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0553843-91E4-4A95-9755-8C49E28EF420}" type="pres">
      <dgm:prSet presAssocID="{6BC132CD-FA49-4060-BD72-540F354D94C4}" presName="desTx" presStyleLbl="alignAccFollowNode1" presStyleIdx="1" presStyleCnt="3">
        <dgm:presLayoutVars>
          <dgm:bulletEnabled val="1"/>
        </dgm:presLayoutVars>
      </dgm:prSet>
      <dgm:spPr/>
    </dgm:pt>
    <dgm:pt modelId="{A40B701E-D1D8-4A79-B824-F2B2191B789D}" type="pres">
      <dgm:prSet presAssocID="{FFB4AC4D-E58D-4A09-B3BB-512802B68A24}" presName="space" presStyleCnt="0"/>
      <dgm:spPr/>
    </dgm:pt>
    <dgm:pt modelId="{69814DE9-82C8-47DF-8D10-9ED5303A53D2}" type="pres">
      <dgm:prSet presAssocID="{AB71B9BF-C305-4035-A911-5C02F181EDCB}" presName="composite" presStyleCnt="0"/>
      <dgm:spPr/>
    </dgm:pt>
    <dgm:pt modelId="{FEDE1656-DA05-4B3A-B5AD-74DF6ECE3C95}" type="pres">
      <dgm:prSet presAssocID="{AB71B9BF-C305-4035-A911-5C02F181EDC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39E69E0-0896-4EB8-919D-1041BF858F93}" type="pres">
      <dgm:prSet presAssocID="{AB71B9BF-C305-4035-A911-5C02F181EDC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DF83E03-7B39-4478-A488-60833165324E}" type="presOf" srcId="{CFFA83DE-F922-4FC0-8B00-B9C16184DA25}" destId="{E39E69E0-0896-4EB8-919D-1041BF858F93}" srcOrd="0" destOrd="3" presId="urn:microsoft.com/office/officeart/2005/8/layout/hList1"/>
    <dgm:cxn modelId="{3254D405-B69E-4F53-93E3-F68C590848ED}" srcId="{6BC132CD-FA49-4060-BD72-540F354D94C4}" destId="{1E1AC502-D932-4680-97B9-6F198692A9AD}" srcOrd="2" destOrd="0" parTransId="{B5CCA917-795F-4337-800B-D9C38083D225}" sibTransId="{8BA098A4-5B61-4533-8053-94F9721314BB}"/>
    <dgm:cxn modelId="{B03C6E08-C401-4777-8E0C-7C96E6F111E9}" srcId="{33991A94-97ED-4FD5-8887-5DC6A83ED748}" destId="{1B0DCADC-60A8-4AB7-AB2B-B6431C92DFFA}" srcOrd="1" destOrd="0" parTransId="{EBEBA51F-08A1-45F2-9E93-FA2438B274ED}" sibTransId="{990BADF4-9470-41C1-8DFC-0497087CBD6D}"/>
    <dgm:cxn modelId="{6355BE0C-10BF-4FB9-B5D8-5BFEE23BBD54}" type="presOf" srcId="{AB71B9BF-C305-4035-A911-5C02F181EDCB}" destId="{FEDE1656-DA05-4B3A-B5AD-74DF6ECE3C95}" srcOrd="0" destOrd="0" presId="urn:microsoft.com/office/officeart/2005/8/layout/hList1"/>
    <dgm:cxn modelId="{0A541D0D-5AF4-4B33-AB8D-9892A868489F}" type="presOf" srcId="{2EB0EBCF-1AD8-4CF7-AE42-52BB19A3261A}" destId="{B0553843-91E4-4A95-9755-8C49E28EF420}" srcOrd="0" destOrd="4" presId="urn:microsoft.com/office/officeart/2005/8/layout/hList1"/>
    <dgm:cxn modelId="{F5FAFE12-978F-4D71-9089-48003BF1F8B3}" type="presOf" srcId="{BFBC3435-DC9F-4FD9-8C9C-973A70FEBC17}" destId="{474370B1-34F9-4D36-A582-AC09FDE29180}" srcOrd="0" destOrd="0" presId="urn:microsoft.com/office/officeart/2005/8/layout/hList1"/>
    <dgm:cxn modelId="{EB6C6F24-C98F-40E4-878C-ADB801C90D14}" srcId="{DA003F29-5CDF-444D-900E-DAF1295A5202}" destId="{1329036D-BAA8-4544-B26F-19578B0ED9CB}" srcOrd="2" destOrd="0" parTransId="{607D054C-8D90-4B09-89F4-49B7087A41D4}" sibTransId="{789F13AF-7BDD-4E2D-AA42-D01AB76E6007}"/>
    <dgm:cxn modelId="{693E6D2D-F377-4C33-BC3F-266F658964F5}" srcId="{6BC132CD-FA49-4060-BD72-540F354D94C4}" destId="{3C5547E9-C44B-4C98-9413-8FB0B9F931FE}" srcOrd="3" destOrd="0" parTransId="{7D1F6B9A-5E31-4AA7-AFF8-1F311A47E507}" sibTransId="{7FB209B0-A135-4E00-88BB-1E730F2A0AC4}"/>
    <dgm:cxn modelId="{0072AA37-2C08-4E4E-AEA0-CE91A4461302}" type="presOf" srcId="{217D7ED3-3A87-46DE-82F0-C56CE60FC011}" destId="{474370B1-34F9-4D36-A582-AC09FDE29180}" srcOrd="0" destOrd="3" presId="urn:microsoft.com/office/officeart/2005/8/layout/hList1"/>
    <dgm:cxn modelId="{3BBD925B-CCFD-466F-BEA4-5ABEB90C511D}" type="presOf" srcId="{342BF2F2-8A25-4BB0-A0F6-F91A2205C6C8}" destId="{E39E69E0-0896-4EB8-919D-1041BF858F93}" srcOrd="0" destOrd="2" presId="urn:microsoft.com/office/officeart/2005/8/layout/hList1"/>
    <dgm:cxn modelId="{4E1CE442-1F67-4C7E-98B8-60BE44C024BE}" srcId="{DA003F29-5CDF-444D-900E-DAF1295A5202}" destId="{FCCD2FD8-09CD-410B-9740-152969CD3596}" srcOrd="5" destOrd="0" parTransId="{0F013960-6242-4FB4-AAEC-1587E4C4EBB1}" sibTransId="{C3DF9507-F48A-4A3F-8D10-0A823B070D1A}"/>
    <dgm:cxn modelId="{725A6768-6D14-4F51-A137-E5297652FBD7}" srcId="{DA003F29-5CDF-444D-900E-DAF1295A5202}" destId="{BFBC3435-DC9F-4FD9-8C9C-973A70FEBC17}" srcOrd="0" destOrd="0" parTransId="{D2AB798A-B882-4A49-8E77-3DB2B25B0968}" sibTransId="{9458AB40-CA6B-4C7F-8E6A-9F5423DC1F15}"/>
    <dgm:cxn modelId="{1FF36449-A44D-41B9-B616-D02E2BBE3388}" type="presOf" srcId="{026B8903-0A7A-4366-83F1-CB2C7CA87224}" destId="{E39E69E0-0896-4EB8-919D-1041BF858F93}" srcOrd="0" destOrd="4" presId="urn:microsoft.com/office/officeart/2005/8/layout/hList1"/>
    <dgm:cxn modelId="{1388334A-C7AA-4E9F-A611-D81B72368A87}" srcId="{AB71B9BF-C305-4035-A911-5C02F181EDCB}" destId="{3684813D-E5E1-4B9E-9426-9435CD066EC2}" srcOrd="0" destOrd="0" parTransId="{F7AE438F-4BE0-4237-9FEA-7BDFE55C40B7}" sibTransId="{6AF169F8-EEB4-4BA6-BD16-DFD1912A9BD5}"/>
    <dgm:cxn modelId="{452C7670-A7BE-43D3-B954-40574E3CF3E3}" type="presOf" srcId="{1B0DCADC-60A8-4AB7-AB2B-B6431C92DFFA}" destId="{B0553843-91E4-4A95-9755-8C49E28EF420}" srcOrd="0" destOrd="2" presId="urn:microsoft.com/office/officeart/2005/8/layout/hList1"/>
    <dgm:cxn modelId="{8D8EC151-75B8-46BC-8602-F85B72F46FF2}" type="presOf" srcId="{867FCCAF-B362-4EDF-AD73-F7C330126CE6}" destId="{B0553843-91E4-4A95-9755-8C49E28EF420}" srcOrd="0" destOrd="1" presId="urn:microsoft.com/office/officeart/2005/8/layout/hList1"/>
    <dgm:cxn modelId="{56130355-4EAE-4BC3-85D8-DB4F84458B55}" srcId="{6BC132CD-FA49-4060-BD72-540F354D94C4}" destId="{33991A94-97ED-4FD5-8887-5DC6A83ED748}" srcOrd="0" destOrd="0" parTransId="{F7A53ED1-73FE-43B3-9CEA-F45629BFEB48}" sibTransId="{B277AB61-C5AA-4F8A-9F79-A4CE79D7F9C5}"/>
    <dgm:cxn modelId="{FE289E56-D746-4C60-9855-C9D64DA3E752}" type="presOf" srcId="{CD8979FD-A7A4-46F4-8266-A56BC690F650}" destId="{E39E69E0-0896-4EB8-919D-1041BF858F93}" srcOrd="0" destOrd="1" presId="urn:microsoft.com/office/officeart/2005/8/layout/hList1"/>
    <dgm:cxn modelId="{67709179-7C72-45EB-BA74-BCBCD02DDD30}" srcId="{DA003F29-5CDF-444D-900E-DAF1295A5202}" destId="{BF0DF821-382F-4591-9FF3-06C3DAB4F407}" srcOrd="4" destOrd="0" parTransId="{8718394E-9859-4C47-BEBE-31102AB4CA1F}" sibTransId="{99C82812-9D1A-4949-9B26-BA1B494081B6}"/>
    <dgm:cxn modelId="{2D972A7B-3FC2-4C51-A42E-FE6EBD716E76}" type="presOf" srcId="{860AA3A8-ECF5-4044-AD2B-5B4D5AE21525}" destId="{B0553843-91E4-4A95-9755-8C49E28EF420}" srcOrd="0" destOrd="5" presId="urn:microsoft.com/office/officeart/2005/8/layout/hList1"/>
    <dgm:cxn modelId="{836C337B-F4B9-45ED-AB35-9B100409BD7B}" srcId="{BAC345C4-94D7-418C-9F0B-8DC4387E3777}" destId="{DA003F29-5CDF-444D-900E-DAF1295A5202}" srcOrd="0" destOrd="0" parTransId="{A5409412-4DBE-42C4-B862-960C0B11B170}" sibTransId="{CF86F590-9C68-4008-B148-DEA4E4031EEA}"/>
    <dgm:cxn modelId="{44E36B7C-D3CC-406E-AD17-79CF3B3BD7E9}" srcId="{6BC132CD-FA49-4060-BD72-540F354D94C4}" destId="{860AA3A8-ECF5-4044-AD2B-5B4D5AE21525}" srcOrd="1" destOrd="0" parTransId="{49625BBE-D21D-48AB-8A21-80B9D319DB36}" sibTransId="{58EAF5D2-A1C5-4256-A037-FC6A002AE020}"/>
    <dgm:cxn modelId="{AFBB7B7F-CC47-4126-BDC6-DC1EC3B04A40}" srcId="{33991A94-97ED-4FD5-8887-5DC6A83ED748}" destId="{867FCCAF-B362-4EDF-AD73-F7C330126CE6}" srcOrd="0" destOrd="0" parTransId="{1B18DD1D-E1F8-4D3A-9AD1-1D7BFDC5E661}" sibTransId="{39DD7365-F8CE-4AC4-A428-42E861391A08}"/>
    <dgm:cxn modelId="{6E6CCC80-086D-4FAA-A021-C2FC1B803109}" type="presOf" srcId="{C7E0C750-9067-42BC-9EA3-137186FC5B04}" destId="{474370B1-34F9-4D36-A582-AC09FDE29180}" srcOrd="0" destOrd="6" presId="urn:microsoft.com/office/officeart/2005/8/layout/hList1"/>
    <dgm:cxn modelId="{F580D081-56DB-4E45-8743-976463ECBE8B}" srcId="{33991A94-97ED-4FD5-8887-5DC6A83ED748}" destId="{B0D5B93F-1E25-4805-89C7-5D974A4F4176}" srcOrd="2" destOrd="0" parTransId="{972252EF-B3B0-454B-BA7F-50BF8AAD3F10}" sibTransId="{7424D4AE-886A-474D-B526-0154F2D5B952}"/>
    <dgm:cxn modelId="{D4F9C487-6430-4838-8287-59CFB2A79F26}" srcId="{33991A94-97ED-4FD5-8887-5DC6A83ED748}" destId="{2EB0EBCF-1AD8-4CF7-AE42-52BB19A3261A}" srcOrd="3" destOrd="0" parTransId="{D82AADB4-62FE-4DD1-BCB6-335A86DDA56D}" sibTransId="{6C5ACF4A-F9CE-469C-96BA-939576D7CCA8}"/>
    <dgm:cxn modelId="{F5C8B18D-D4D0-4CDD-8E7F-DE9D3842E205}" srcId="{DA003F29-5CDF-444D-900E-DAF1295A5202}" destId="{217D7ED3-3A87-46DE-82F0-C56CE60FC011}" srcOrd="3" destOrd="0" parTransId="{AD756E81-5033-474B-AB55-6EF1A3946661}" sibTransId="{282FB455-2AE0-4044-A176-DB5A622BCDED}"/>
    <dgm:cxn modelId="{27BDC593-FBCA-4548-9015-D29AAE26E1B5}" srcId="{BAC345C4-94D7-418C-9F0B-8DC4387E3777}" destId="{AB71B9BF-C305-4035-A911-5C02F181EDCB}" srcOrd="2" destOrd="0" parTransId="{C31DD89E-8061-4ED2-9EEE-8C21AC6E8E20}" sibTransId="{85BBB69A-D0B0-4A38-AC28-E8761FDBADCF}"/>
    <dgm:cxn modelId="{29ADEE93-63BB-4D91-99A6-CC036E5FE051}" srcId="{AB71B9BF-C305-4035-A911-5C02F181EDCB}" destId="{342BF2F2-8A25-4BB0-A0F6-F91A2205C6C8}" srcOrd="2" destOrd="0" parTransId="{D06A631B-73EF-4185-AF58-A3BDD7BA18D8}" sibTransId="{E84EFECD-3F35-43BD-A17A-11DC1E73FB71}"/>
    <dgm:cxn modelId="{3F5C8F98-D3D8-48E6-AB44-277003F09B35}" type="presOf" srcId="{BF0DF821-382F-4591-9FF3-06C3DAB4F407}" destId="{474370B1-34F9-4D36-A582-AC09FDE29180}" srcOrd="0" destOrd="4" presId="urn:microsoft.com/office/officeart/2005/8/layout/hList1"/>
    <dgm:cxn modelId="{5E0E589B-CA3A-4763-8C7E-CADDCA293108}" type="presOf" srcId="{6BC132CD-FA49-4060-BD72-540F354D94C4}" destId="{08026190-77F9-4A80-BCF2-B8468150421D}" srcOrd="0" destOrd="0" presId="urn:microsoft.com/office/officeart/2005/8/layout/hList1"/>
    <dgm:cxn modelId="{0D2D06A1-843D-49D0-BCA5-7A41B59A6A75}" srcId="{DA003F29-5CDF-444D-900E-DAF1295A5202}" destId="{12E6A9FF-849C-448C-988B-8595E35F0BAF}" srcOrd="1" destOrd="0" parTransId="{39301FB9-C020-4CFF-9FD8-56043206BCE2}" sibTransId="{613718C9-49A5-4A79-A94C-5878267E9F31}"/>
    <dgm:cxn modelId="{9A9E9EA9-9050-4B43-A58A-FE3FE517BBCB}" srcId="{AB71B9BF-C305-4035-A911-5C02F181EDCB}" destId="{CD8979FD-A7A4-46F4-8266-A56BC690F650}" srcOrd="1" destOrd="0" parTransId="{807A1BF6-7186-4B87-B518-930AE88800DA}" sibTransId="{90D5779D-CA25-408F-B71E-3623B7B08EE9}"/>
    <dgm:cxn modelId="{6E6E35AD-A71B-41E7-8764-E3C0F427E99C}" type="presOf" srcId="{33991A94-97ED-4FD5-8887-5DC6A83ED748}" destId="{B0553843-91E4-4A95-9755-8C49E28EF420}" srcOrd="0" destOrd="0" presId="urn:microsoft.com/office/officeart/2005/8/layout/hList1"/>
    <dgm:cxn modelId="{27CE91C1-F084-4D32-B263-6E0BADC608AB}" type="presOf" srcId="{3C5547E9-C44B-4C98-9413-8FB0B9F931FE}" destId="{B0553843-91E4-4A95-9755-8C49E28EF420}" srcOrd="0" destOrd="7" presId="urn:microsoft.com/office/officeart/2005/8/layout/hList1"/>
    <dgm:cxn modelId="{0FB182C7-801D-4A0C-B403-4A6C622F4A74}" type="presOf" srcId="{1329036D-BAA8-4544-B26F-19578B0ED9CB}" destId="{474370B1-34F9-4D36-A582-AC09FDE29180}" srcOrd="0" destOrd="2" presId="urn:microsoft.com/office/officeart/2005/8/layout/hList1"/>
    <dgm:cxn modelId="{6F595ECD-5F86-49AA-B813-7C4E6BE71BA3}" srcId="{BAC345C4-94D7-418C-9F0B-8DC4387E3777}" destId="{6BC132CD-FA49-4060-BD72-540F354D94C4}" srcOrd="1" destOrd="0" parTransId="{1741C81B-CB4F-43F5-8608-818971563282}" sibTransId="{FFB4AC4D-E58D-4A09-B3BB-512802B68A24}"/>
    <dgm:cxn modelId="{AA02F9D1-21D1-4D79-A02B-17F3A52D20E5}" type="presOf" srcId="{FCCD2FD8-09CD-410B-9740-152969CD3596}" destId="{474370B1-34F9-4D36-A582-AC09FDE29180}" srcOrd="0" destOrd="5" presId="urn:microsoft.com/office/officeart/2005/8/layout/hList1"/>
    <dgm:cxn modelId="{E3A31AD2-8096-4342-A199-740195363B53}" type="presOf" srcId="{BAC345C4-94D7-418C-9F0B-8DC4387E3777}" destId="{530AE584-F827-431A-AA78-1AED957CF2E4}" srcOrd="0" destOrd="0" presId="urn:microsoft.com/office/officeart/2005/8/layout/hList1"/>
    <dgm:cxn modelId="{317A44D8-3841-429C-BDF3-788D817A663D}" srcId="{AB71B9BF-C305-4035-A911-5C02F181EDCB}" destId="{026B8903-0A7A-4366-83F1-CB2C7CA87224}" srcOrd="4" destOrd="0" parTransId="{5D4AE8E8-FAFC-463C-8F95-C11AE306670B}" sibTransId="{29F02DBD-023C-4710-A6A3-A77DAE6D9E27}"/>
    <dgm:cxn modelId="{B6B68DD8-167E-4CBD-86F2-BA4345717A94}" type="presOf" srcId="{B0D5B93F-1E25-4805-89C7-5D974A4F4176}" destId="{B0553843-91E4-4A95-9755-8C49E28EF420}" srcOrd="0" destOrd="3" presId="urn:microsoft.com/office/officeart/2005/8/layout/hList1"/>
    <dgm:cxn modelId="{3738D2D8-9C6E-4CAB-B4B5-FBA59F9FA05A}" srcId="{AB71B9BF-C305-4035-A911-5C02F181EDCB}" destId="{CFFA83DE-F922-4FC0-8B00-B9C16184DA25}" srcOrd="3" destOrd="0" parTransId="{B241E6A4-86E2-44C9-937F-20CE43CF6BB4}" sibTransId="{3347387B-4816-4179-A2D9-D3FE0ED5B293}"/>
    <dgm:cxn modelId="{55436EDC-EEEB-432B-9F45-5A86FC8B7D6D}" type="presOf" srcId="{1E1AC502-D932-4680-97B9-6F198692A9AD}" destId="{B0553843-91E4-4A95-9755-8C49E28EF420}" srcOrd="0" destOrd="6" presId="urn:microsoft.com/office/officeart/2005/8/layout/hList1"/>
    <dgm:cxn modelId="{D1FC8DE7-39E8-421C-963D-65E937247571}" type="presOf" srcId="{3684813D-E5E1-4B9E-9426-9435CD066EC2}" destId="{E39E69E0-0896-4EB8-919D-1041BF858F93}" srcOrd="0" destOrd="0" presId="urn:microsoft.com/office/officeart/2005/8/layout/hList1"/>
    <dgm:cxn modelId="{83C554EB-6B73-4DA8-B378-240CEEE5070F}" srcId="{DA003F29-5CDF-444D-900E-DAF1295A5202}" destId="{C7E0C750-9067-42BC-9EA3-137186FC5B04}" srcOrd="6" destOrd="0" parTransId="{27DE8365-409B-4309-B2AD-C4846D45CD5B}" sibTransId="{6A0C12B5-D749-47BE-BCD1-E5FB49DA187D}"/>
    <dgm:cxn modelId="{DC1A33FE-D8DC-40E0-9507-B1410D6D1739}" type="presOf" srcId="{DA003F29-5CDF-444D-900E-DAF1295A5202}" destId="{C158C3C1-2CE4-4BE9-8F26-21D6882FF9F9}" srcOrd="0" destOrd="0" presId="urn:microsoft.com/office/officeart/2005/8/layout/hList1"/>
    <dgm:cxn modelId="{456BF5FF-6DAE-4338-8026-5A51AB4D9CB4}" type="presOf" srcId="{12E6A9FF-849C-448C-988B-8595E35F0BAF}" destId="{474370B1-34F9-4D36-A582-AC09FDE29180}" srcOrd="0" destOrd="1" presId="urn:microsoft.com/office/officeart/2005/8/layout/hList1"/>
    <dgm:cxn modelId="{46AC3A9B-A767-45B5-A3B4-CE841A109891}" type="presParOf" srcId="{530AE584-F827-431A-AA78-1AED957CF2E4}" destId="{63CE479C-B87A-4C1D-87E9-731FC462A7E7}" srcOrd="0" destOrd="0" presId="urn:microsoft.com/office/officeart/2005/8/layout/hList1"/>
    <dgm:cxn modelId="{C7783DDA-63CF-4C8C-BF01-065B2797E34C}" type="presParOf" srcId="{63CE479C-B87A-4C1D-87E9-731FC462A7E7}" destId="{C158C3C1-2CE4-4BE9-8F26-21D6882FF9F9}" srcOrd="0" destOrd="0" presId="urn:microsoft.com/office/officeart/2005/8/layout/hList1"/>
    <dgm:cxn modelId="{3F69EF9A-DB1F-418A-81F3-49661D643E9E}" type="presParOf" srcId="{63CE479C-B87A-4C1D-87E9-731FC462A7E7}" destId="{474370B1-34F9-4D36-A582-AC09FDE29180}" srcOrd="1" destOrd="0" presId="urn:microsoft.com/office/officeart/2005/8/layout/hList1"/>
    <dgm:cxn modelId="{6729BB88-9EF1-4DC0-80DE-6223340BE503}" type="presParOf" srcId="{530AE584-F827-431A-AA78-1AED957CF2E4}" destId="{BF8E8D50-021F-4F5B-8049-C96F947C1D9C}" srcOrd="1" destOrd="0" presId="urn:microsoft.com/office/officeart/2005/8/layout/hList1"/>
    <dgm:cxn modelId="{0358CC0E-90BC-44D5-A5BF-D2861C654918}" type="presParOf" srcId="{530AE584-F827-431A-AA78-1AED957CF2E4}" destId="{A7B8552F-8DC3-4F41-9DD0-AAD8D5AB5E8F}" srcOrd="2" destOrd="0" presId="urn:microsoft.com/office/officeart/2005/8/layout/hList1"/>
    <dgm:cxn modelId="{F43F2B0A-FED6-4B8C-9449-E867008547DF}" type="presParOf" srcId="{A7B8552F-8DC3-4F41-9DD0-AAD8D5AB5E8F}" destId="{08026190-77F9-4A80-BCF2-B8468150421D}" srcOrd="0" destOrd="0" presId="urn:microsoft.com/office/officeart/2005/8/layout/hList1"/>
    <dgm:cxn modelId="{8549D840-02A5-46AF-9425-880F865D37A9}" type="presParOf" srcId="{A7B8552F-8DC3-4F41-9DD0-AAD8D5AB5E8F}" destId="{B0553843-91E4-4A95-9755-8C49E28EF420}" srcOrd="1" destOrd="0" presId="urn:microsoft.com/office/officeart/2005/8/layout/hList1"/>
    <dgm:cxn modelId="{64B75DC5-A1A6-403A-931A-7F39091134B7}" type="presParOf" srcId="{530AE584-F827-431A-AA78-1AED957CF2E4}" destId="{A40B701E-D1D8-4A79-B824-F2B2191B789D}" srcOrd="3" destOrd="0" presId="urn:microsoft.com/office/officeart/2005/8/layout/hList1"/>
    <dgm:cxn modelId="{F554E6CB-E149-4075-A130-F1E20D7C9651}" type="presParOf" srcId="{530AE584-F827-431A-AA78-1AED957CF2E4}" destId="{69814DE9-82C8-47DF-8D10-9ED5303A53D2}" srcOrd="4" destOrd="0" presId="urn:microsoft.com/office/officeart/2005/8/layout/hList1"/>
    <dgm:cxn modelId="{2539CC90-F03A-44BC-8372-50537784C10F}" type="presParOf" srcId="{69814DE9-82C8-47DF-8D10-9ED5303A53D2}" destId="{FEDE1656-DA05-4B3A-B5AD-74DF6ECE3C95}" srcOrd="0" destOrd="0" presId="urn:microsoft.com/office/officeart/2005/8/layout/hList1"/>
    <dgm:cxn modelId="{0113BA03-0CED-4ECE-9DD2-568B8B8A17F2}" type="presParOf" srcId="{69814DE9-82C8-47DF-8D10-9ED5303A53D2}" destId="{E39E69E0-0896-4EB8-919D-1041BF858F9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67AA70-59EE-4363-80EC-0D1820198EC3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1F255B-B9F6-47F2-90ED-4500A7ABDDCB}">
      <dgm:prSet phldrT="[Text]"/>
      <dgm:spPr/>
      <dgm:t>
        <a:bodyPr/>
        <a:lstStyle/>
        <a:p>
          <a:endParaRPr lang="en-US" dirty="0"/>
        </a:p>
      </dgm:t>
    </dgm:pt>
    <dgm:pt modelId="{5B95715A-8642-42B5-A9A4-4FA4779B8597}" type="parTrans" cxnId="{F20BD907-9E48-48E8-A108-E5954E8D115A}">
      <dgm:prSet/>
      <dgm:spPr/>
      <dgm:t>
        <a:bodyPr/>
        <a:lstStyle/>
        <a:p>
          <a:endParaRPr lang="en-US"/>
        </a:p>
      </dgm:t>
    </dgm:pt>
    <dgm:pt modelId="{12C13D76-BD38-4D06-ADC5-926696D534AC}" type="sibTrans" cxnId="{F20BD907-9E48-48E8-A108-E5954E8D115A}">
      <dgm:prSet/>
      <dgm:spPr/>
      <dgm:t>
        <a:bodyPr/>
        <a:lstStyle/>
        <a:p>
          <a:endParaRPr lang="en-US"/>
        </a:p>
      </dgm:t>
    </dgm:pt>
    <dgm:pt modelId="{2BCDF63A-03C5-408C-B616-8D215246B90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Web and mobile analytics tools.</a:t>
          </a:r>
          <a:endParaRPr lang="en-US" dirty="0"/>
        </a:p>
      </dgm:t>
    </dgm:pt>
    <dgm:pt modelId="{7001EA97-2DA9-4577-B1D1-5985641BA7DA}" type="parTrans" cxnId="{58AE5F3F-47EB-4813-9619-DD983775DC53}">
      <dgm:prSet/>
      <dgm:spPr/>
      <dgm:t>
        <a:bodyPr/>
        <a:lstStyle/>
        <a:p>
          <a:endParaRPr lang="en-US"/>
        </a:p>
      </dgm:t>
    </dgm:pt>
    <dgm:pt modelId="{25A6AFAD-3035-4ADA-A295-1E0565866193}" type="sibTrans" cxnId="{58AE5F3F-47EB-4813-9619-DD983775DC53}">
      <dgm:prSet/>
      <dgm:spPr/>
      <dgm:t>
        <a:bodyPr/>
        <a:lstStyle/>
        <a:p>
          <a:endParaRPr lang="en-US"/>
        </a:p>
      </dgm:t>
    </dgm:pt>
    <dgm:pt modelId="{309839D6-BBE3-46DE-BFF5-AC09F99C90FC}">
      <dgm:prSet phldrT="[Text]"/>
      <dgm:spPr/>
      <dgm:t>
        <a:bodyPr/>
        <a:lstStyle/>
        <a:p>
          <a:endParaRPr lang="en-US" dirty="0"/>
        </a:p>
      </dgm:t>
    </dgm:pt>
    <dgm:pt modelId="{9A656286-7074-403F-A54E-9900748C08A2}" type="parTrans" cxnId="{CF3A7FEF-ADBF-4D8F-BE22-9B6DE325B257}">
      <dgm:prSet/>
      <dgm:spPr/>
      <dgm:t>
        <a:bodyPr/>
        <a:lstStyle/>
        <a:p>
          <a:endParaRPr lang="en-US"/>
        </a:p>
      </dgm:t>
    </dgm:pt>
    <dgm:pt modelId="{3AA9CC51-BF41-46E5-AB04-19E68E6D21A0}" type="sibTrans" cxnId="{CF3A7FEF-ADBF-4D8F-BE22-9B6DE325B257}">
      <dgm:prSet/>
      <dgm:spPr/>
      <dgm:t>
        <a:bodyPr/>
        <a:lstStyle/>
        <a:p>
          <a:endParaRPr lang="en-US"/>
        </a:p>
      </dgm:t>
    </dgm:pt>
    <dgm:pt modelId="{5D6EA214-DA2C-4079-A1B2-7666400A68F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Ad-serving data.</a:t>
          </a:r>
          <a:endParaRPr lang="en-US" dirty="0"/>
        </a:p>
      </dgm:t>
    </dgm:pt>
    <dgm:pt modelId="{E7983D15-DECF-475A-9FFE-C9D2FEAFCC26}" type="parTrans" cxnId="{A4C362AC-44AE-4C1F-85D7-3A89C1199FB2}">
      <dgm:prSet/>
      <dgm:spPr/>
      <dgm:t>
        <a:bodyPr/>
        <a:lstStyle/>
        <a:p>
          <a:endParaRPr lang="en-US"/>
        </a:p>
      </dgm:t>
    </dgm:pt>
    <dgm:pt modelId="{157E1063-7C26-4B07-ABA9-ADF73BB524FB}" type="sibTrans" cxnId="{A4C362AC-44AE-4C1F-85D7-3A89C1199FB2}">
      <dgm:prSet/>
      <dgm:spPr/>
      <dgm:t>
        <a:bodyPr/>
        <a:lstStyle/>
        <a:p>
          <a:endParaRPr lang="en-US"/>
        </a:p>
      </dgm:t>
    </dgm:pt>
    <dgm:pt modelId="{0FDF1BC4-3A7B-4442-BD35-F284BF8E543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Transactional systems.</a:t>
          </a:r>
        </a:p>
      </dgm:t>
    </dgm:pt>
    <dgm:pt modelId="{AAC05AF8-4954-45EC-A613-BFFC12C0B043}" type="parTrans" cxnId="{A52334E6-A07D-4B16-A3AD-073F02A5EDEF}">
      <dgm:prSet/>
      <dgm:spPr/>
      <dgm:t>
        <a:bodyPr/>
        <a:lstStyle/>
        <a:p>
          <a:endParaRPr lang="en-US"/>
        </a:p>
      </dgm:t>
    </dgm:pt>
    <dgm:pt modelId="{C805B891-1947-42C8-A373-E8968E188C11}" type="sibTrans" cxnId="{A52334E6-A07D-4B16-A3AD-073F02A5EDEF}">
      <dgm:prSet/>
      <dgm:spPr/>
      <dgm:t>
        <a:bodyPr/>
        <a:lstStyle/>
        <a:p>
          <a:endParaRPr lang="en-US"/>
        </a:p>
      </dgm:t>
    </dgm:pt>
    <dgm:pt modelId="{458826F4-C223-46EA-B385-64D68470E5B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Subscriptions and newsletter signups.</a:t>
          </a:r>
        </a:p>
      </dgm:t>
    </dgm:pt>
    <dgm:pt modelId="{C42CBA8D-8EA8-48FD-96EB-A65884BA8D8C}" type="parTrans" cxnId="{B95DDA35-391C-4A88-B0B6-ABA5BABEECC3}">
      <dgm:prSet/>
      <dgm:spPr/>
      <dgm:t>
        <a:bodyPr/>
        <a:lstStyle/>
        <a:p>
          <a:endParaRPr lang="en-US"/>
        </a:p>
      </dgm:t>
    </dgm:pt>
    <dgm:pt modelId="{EF452266-104D-4665-BC22-B5838D33148C}" type="sibTrans" cxnId="{B95DDA35-391C-4A88-B0B6-ABA5BABEECC3}">
      <dgm:prSet/>
      <dgm:spPr/>
      <dgm:t>
        <a:bodyPr/>
        <a:lstStyle/>
        <a:p>
          <a:endParaRPr lang="en-US"/>
        </a:p>
      </dgm:t>
    </dgm:pt>
    <dgm:pt modelId="{D064400D-3D84-422E-BD13-828DC559DF3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Audience information.</a:t>
          </a:r>
        </a:p>
      </dgm:t>
    </dgm:pt>
    <dgm:pt modelId="{A17C35A7-FC66-4086-9AF9-CCBB7664B24D}" type="parTrans" cxnId="{2905507D-4BC9-40B9-992C-F5D5A07BC472}">
      <dgm:prSet/>
      <dgm:spPr/>
      <dgm:t>
        <a:bodyPr/>
        <a:lstStyle/>
        <a:p>
          <a:endParaRPr lang="en-US"/>
        </a:p>
      </dgm:t>
    </dgm:pt>
    <dgm:pt modelId="{EF554238-B7B4-4A62-8DC1-8F428AC1FD99}" type="sibTrans" cxnId="{2905507D-4BC9-40B9-992C-F5D5A07BC472}">
      <dgm:prSet/>
      <dgm:spPr/>
      <dgm:t>
        <a:bodyPr/>
        <a:lstStyle/>
        <a:p>
          <a:endParaRPr lang="en-US"/>
        </a:p>
      </dgm:t>
    </dgm:pt>
    <dgm:pt modelId="{5FD94D72-9C07-4B2A-8BBD-77F85534A02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b="0" i="0" dirty="0"/>
        </a:p>
      </dgm:t>
    </dgm:pt>
    <dgm:pt modelId="{771A893C-000A-4E95-BB93-914545F981D1}" type="parTrans" cxnId="{A3FED311-978E-4D28-AD7F-C9E76E2EA3AC}">
      <dgm:prSet/>
      <dgm:spPr/>
      <dgm:t>
        <a:bodyPr/>
        <a:lstStyle/>
        <a:p>
          <a:endParaRPr lang="en-US"/>
        </a:p>
      </dgm:t>
    </dgm:pt>
    <dgm:pt modelId="{8503D9DC-0328-42AA-A1B9-3B5549E87292}" type="sibTrans" cxnId="{A3FED311-978E-4D28-AD7F-C9E76E2EA3AC}">
      <dgm:prSet/>
      <dgm:spPr/>
      <dgm:t>
        <a:bodyPr/>
        <a:lstStyle/>
        <a:p>
          <a:endParaRPr lang="en-US"/>
        </a:p>
      </dgm:t>
    </dgm:pt>
    <dgm:pt modelId="{13441CC8-9CD9-447E-8495-5E3EDA3D04B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b="0" i="0" dirty="0"/>
        </a:p>
      </dgm:t>
    </dgm:pt>
    <dgm:pt modelId="{0AA95B97-1BDB-4EFC-872D-1811FD2B7DFD}" type="parTrans" cxnId="{A8330B26-AFFA-4A20-9362-8B4505D016E1}">
      <dgm:prSet/>
      <dgm:spPr/>
      <dgm:t>
        <a:bodyPr/>
        <a:lstStyle/>
        <a:p>
          <a:endParaRPr lang="en-US"/>
        </a:p>
      </dgm:t>
    </dgm:pt>
    <dgm:pt modelId="{0B18D5A7-335E-4D9A-B664-099967AF70AA}" type="sibTrans" cxnId="{A8330B26-AFFA-4A20-9362-8B4505D016E1}">
      <dgm:prSet/>
      <dgm:spPr/>
      <dgm:t>
        <a:bodyPr/>
        <a:lstStyle/>
        <a:p>
          <a:endParaRPr lang="en-US"/>
        </a:p>
      </dgm:t>
    </dgm:pt>
    <dgm:pt modelId="{4BB1EDD3-C64D-4EE1-8EDF-E40E6AF1C63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 err="1"/>
            <a:t>Icrossing</a:t>
          </a:r>
          <a:r>
            <a:rPr lang="en-US" b="0" i="0" dirty="0"/>
            <a:t>.</a:t>
          </a:r>
          <a:endParaRPr lang="en-US" dirty="0"/>
        </a:p>
      </dgm:t>
    </dgm:pt>
    <dgm:pt modelId="{406DC3BA-53DB-4A26-8658-D4FC520D8CAB}" type="parTrans" cxnId="{FF457187-415A-4BC7-8578-686B6EFE06B3}">
      <dgm:prSet/>
      <dgm:spPr/>
      <dgm:t>
        <a:bodyPr/>
        <a:lstStyle/>
        <a:p>
          <a:endParaRPr lang="en-US"/>
        </a:p>
      </dgm:t>
    </dgm:pt>
    <dgm:pt modelId="{7D26A8A7-85BF-4C7A-BE01-100CC32AD6F2}" type="sibTrans" cxnId="{FF457187-415A-4BC7-8578-686B6EFE06B3}">
      <dgm:prSet/>
      <dgm:spPr/>
      <dgm:t>
        <a:bodyPr/>
        <a:lstStyle/>
        <a:p>
          <a:endParaRPr lang="en-US"/>
        </a:p>
      </dgm:t>
    </dgm:pt>
    <dgm:pt modelId="{06958A9F-DA01-4DBA-86A4-D675C6BFAEB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Duns and Bradstreet.</a:t>
          </a:r>
          <a:endParaRPr lang="en-US" dirty="0"/>
        </a:p>
      </dgm:t>
    </dgm:pt>
    <dgm:pt modelId="{620F8144-17F2-43E9-B36E-3DEC1F2E80DD}" type="parTrans" cxnId="{EB74EF16-1D27-4067-A526-610F62777A1C}">
      <dgm:prSet/>
      <dgm:spPr/>
      <dgm:t>
        <a:bodyPr/>
        <a:lstStyle/>
        <a:p>
          <a:endParaRPr lang="en-US"/>
        </a:p>
      </dgm:t>
    </dgm:pt>
    <dgm:pt modelId="{F66A1434-B40B-43F0-839F-DB2B94E51C42}" type="sibTrans" cxnId="{EB74EF16-1D27-4067-A526-610F62777A1C}">
      <dgm:prSet/>
      <dgm:spPr/>
      <dgm:t>
        <a:bodyPr/>
        <a:lstStyle/>
        <a:p>
          <a:endParaRPr lang="en-US"/>
        </a:p>
      </dgm:t>
    </dgm:pt>
    <dgm:pt modelId="{EE323645-E083-47F8-956C-7D32C29588DE}" type="pres">
      <dgm:prSet presAssocID="{4867AA70-59EE-4363-80EC-0D1820198EC3}" presName="layout" presStyleCnt="0">
        <dgm:presLayoutVars>
          <dgm:chMax/>
          <dgm:chPref/>
          <dgm:dir/>
          <dgm:resizeHandles/>
        </dgm:presLayoutVars>
      </dgm:prSet>
      <dgm:spPr/>
    </dgm:pt>
    <dgm:pt modelId="{95DAD21C-6C20-4025-AC22-946E0010B721}" type="pres">
      <dgm:prSet presAssocID="{271F255B-B9F6-47F2-90ED-4500A7ABDDCB}" presName="root" presStyleCnt="0">
        <dgm:presLayoutVars>
          <dgm:chMax/>
          <dgm:chPref/>
        </dgm:presLayoutVars>
      </dgm:prSet>
      <dgm:spPr/>
    </dgm:pt>
    <dgm:pt modelId="{34902055-6486-44BE-88FF-777C7880EE58}" type="pres">
      <dgm:prSet presAssocID="{271F255B-B9F6-47F2-90ED-4500A7ABDDCB}" presName="rootComposite" presStyleCnt="0">
        <dgm:presLayoutVars/>
      </dgm:prSet>
      <dgm:spPr/>
    </dgm:pt>
    <dgm:pt modelId="{212EE674-AE22-4BDC-82E9-3DA4AB9C2DF3}" type="pres">
      <dgm:prSet presAssocID="{271F255B-B9F6-47F2-90ED-4500A7ABDDCB}" presName="ParentAccent" presStyleLbl="alignNode1" presStyleIdx="0" presStyleCnt="3" custScaleX="110000"/>
      <dgm:spPr>
        <a:solidFill>
          <a:srgbClr val="3399FF"/>
        </a:solidFill>
      </dgm:spPr>
    </dgm:pt>
    <dgm:pt modelId="{DA2F5929-00CF-44BD-848F-B1C917701377}" type="pres">
      <dgm:prSet presAssocID="{271F255B-B9F6-47F2-90ED-4500A7ABDDCB}" presName="ParentSmallAccent" presStyleLbl="fgAcc1" presStyleIdx="0" presStyleCnt="3"/>
      <dgm:spPr>
        <a:solidFill>
          <a:srgbClr val="3399FF">
            <a:alpha val="90000"/>
          </a:srgbClr>
        </a:solidFill>
      </dgm:spPr>
    </dgm:pt>
    <dgm:pt modelId="{46BC4C7C-F7FC-4912-8996-6D59C2DA5BBE}" type="pres">
      <dgm:prSet presAssocID="{271F255B-B9F6-47F2-90ED-4500A7ABDDCB}" presName="Parent" presStyleLbl="revTx" presStyleIdx="0" presStyleCnt="11">
        <dgm:presLayoutVars>
          <dgm:chMax/>
          <dgm:chPref val="4"/>
          <dgm:bulletEnabled val="1"/>
        </dgm:presLayoutVars>
      </dgm:prSet>
      <dgm:spPr/>
    </dgm:pt>
    <dgm:pt modelId="{2CC66796-654E-4587-BC7A-4FE6B1856458}" type="pres">
      <dgm:prSet presAssocID="{271F255B-B9F6-47F2-90ED-4500A7ABDDCB}" presName="childShape" presStyleCnt="0">
        <dgm:presLayoutVars>
          <dgm:chMax val="0"/>
          <dgm:chPref val="0"/>
        </dgm:presLayoutVars>
      </dgm:prSet>
      <dgm:spPr/>
    </dgm:pt>
    <dgm:pt modelId="{A9C455A3-63AC-4751-B54F-9AB5FDD6C67D}" type="pres">
      <dgm:prSet presAssocID="{2BCDF63A-03C5-408C-B616-8D215246B905}" presName="childComposite" presStyleCnt="0">
        <dgm:presLayoutVars>
          <dgm:chMax val="0"/>
          <dgm:chPref val="0"/>
        </dgm:presLayoutVars>
      </dgm:prSet>
      <dgm:spPr/>
    </dgm:pt>
    <dgm:pt modelId="{9B2CD6E9-FDA3-468F-BD06-2B32E9F383E6}" type="pres">
      <dgm:prSet presAssocID="{2BCDF63A-03C5-408C-B616-8D215246B905}" presName="ChildAccent" presStyleLbl="solidFgAcc1" presStyleIdx="0" presStyleCnt="8"/>
      <dgm:spPr/>
    </dgm:pt>
    <dgm:pt modelId="{44E35C98-FF37-4B48-B6DB-BEFFA7A83563}" type="pres">
      <dgm:prSet presAssocID="{2BCDF63A-03C5-408C-B616-8D215246B905}" presName="Child" presStyleLbl="revTx" presStyleIdx="1" presStyleCnt="11">
        <dgm:presLayoutVars>
          <dgm:chMax val="0"/>
          <dgm:chPref val="0"/>
          <dgm:bulletEnabled val="1"/>
        </dgm:presLayoutVars>
      </dgm:prSet>
      <dgm:spPr/>
    </dgm:pt>
    <dgm:pt modelId="{E5359C2F-D738-4328-86E2-410EBCBF7136}" type="pres">
      <dgm:prSet presAssocID="{0FDF1BC4-3A7B-4442-BD35-F284BF8E5435}" presName="childComposite" presStyleCnt="0">
        <dgm:presLayoutVars>
          <dgm:chMax val="0"/>
          <dgm:chPref val="0"/>
        </dgm:presLayoutVars>
      </dgm:prSet>
      <dgm:spPr/>
    </dgm:pt>
    <dgm:pt modelId="{2E38A803-97F7-4253-80C6-BB7AA998DD66}" type="pres">
      <dgm:prSet presAssocID="{0FDF1BC4-3A7B-4442-BD35-F284BF8E5435}" presName="ChildAccent" presStyleLbl="solidFgAcc1" presStyleIdx="1" presStyleCnt="8"/>
      <dgm:spPr/>
    </dgm:pt>
    <dgm:pt modelId="{D5C0E6C2-3F59-491A-938B-75CAB19C1626}" type="pres">
      <dgm:prSet presAssocID="{0FDF1BC4-3A7B-4442-BD35-F284BF8E5435}" presName="Child" presStyleLbl="revTx" presStyleIdx="2" presStyleCnt="11">
        <dgm:presLayoutVars>
          <dgm:chMax val="0"/>
          <dgm:chPref val="0"/>
          <dgm:bulletEnabled val="1"/>
        </dgm:presLayoutVars>
      </dgm:prSet>
      <dgm:spPr/>
    </dgm:pt>
    <dgm:pt modelId="{BE5BCEFE-EE36-42B0-829D-BE4BBBA2B471}" type="pres">
      <dgm:prSet presAssocID="{458826F4-C223-46EA-B385-64D68470E5BA}" presName="childComposite" presStyleCnt="0">
        <dgm:presLayoutVars>
          <dgm:chMax val="0"/>
          <dgm:chPref val="0"/>
        </dgm:presLayoutVars>
      </dgm:prSet>
      <dgm:spPr/>
    </dgm:pt>
    <dgm:pt modelId="{C76DC87C-C933-4D22-826D-03234AB76CA5}" type="pres">
      <dgm:prSet presAssocID="{458826F4-C223-46EA-B385-64D68470E5BA}" presName="ChildAccent" presStyleLbl="solidFgAcc1" presStyleIdx="2" presStyleCnt="8"/>
      <dgm:spPr/>
    </dgm:pt>
    <dgm:pt modelId="{258F0B36-0040-4561-A808-DDDC6579F099}" type="pres">
      <dgm:prSet presAssocID="{458826F4-C223-46EA-B385-64D68470E5BA}" presName="Child" presStyleLbl="revTx" presStyleIdx="3" presStyleCnt="11">
        <dgm:presLayoutVars>
          <dgm:chMax val="0"/>
          <dgm:chPref val="0"/>
          <dgm:bulletEnabled val="1"/>
        </dgm:presLayoutVars>
      </dgm:prSet>
      <dgm:spPr/>
    </dgm:pt>
    <dgm:pt modelId="{500EC3A8-955C-4CE4-8885-867FCE6E2FEA}" type="pres">
      <dgm:prSet presAssocID="{309839D6-BBE3-46DE-BFF5-AC09F99C90FC}" presName="root" presStyleCnt="0">
        <dgm:presLayoutVars>
          <dgm:chMax/>
          <dgm:chPref/>
        </dgm:presLayoutVars>
      </dgm:prSet>
      <dgm:spPr/>
    </dgm:pt>
    <dgm:pt modelId="{D4A3F829-5D49-4DF6-B87C-E1DC63E2C88C}" type="pres">
      <dgm:prSet presAssocID="{309839D6-BBE3-46DE-BFF5-AC09F99C90FC}" presName="rootComposite" presStyleCnt="0">
        <dgm:presLayoutVars/>
      </dgm:prSet>
      <dgm:spPr/>
    </dgm:pt>
    <dgm:pt modelId="{C3F8B6F8-A5CA-4C6C-BC9B-6B86AD3F6EBA}" type="pres">
      <dgm:prSet presAssocID="{309839D6-BBE3-46DE-BFF5-AC09F99C90FC}" presName="ParentAccent" presStyleLbl="alignNode1" presStyleIdx="1" presStyleCnt="3"/>
      <dgm:spPr>
        <a:solidFill>
          <a:srgbClr val="3399FF"/>
        </a:solidFill>
      </dgm:spPr>
    </dgm:pt>
    <dgm:pt modelId="{359CCDF1-9368-47BA-A4EF-3B0061D189B0}" type="pres">
      <dgm:prSet presAssocID="{309839D6-BBE3-46DE-BFF5-AC09F99C90FC}" presName="ParentSmallAccent" presStyleLbl="fgAcc1" presStyleIdx="1" presStyleCnt="3"/>
      <dgm:spPr>
        <a:solidFill>
          <a:srgbClr val="3399FF">
            <a:alpha val="90000"/>
          </a:srgbClr>
        </a:solidFill>
      </dgm:spPr>
    </dgm:pt>
    <dgm:pt modelId="{6D2896DE-9478-4B55-B3D5-A0DD2896944A}" type="pres">
      <dgm:prSet presAssocID="{309839D6-BBE3-46DE-BFF5-AC09F99C90FC}" presName="Parent" presStyleLbl="revTx" presStyleIdx="4" presStyleCnt="11">
        <dgm:presLayoutVars>
          <dgm:chMax/>
          <dgm:chPref val="4"/>
          <dgm:bulletEnabled val="1"/>
        </dgm:presLayoutVars>
      </dgm:prSet>
      <dgm:spPr/>
    </dgm:pt>
    <dgm:pt modelId="{ACCCEA7B-AFC3-4F85-B46A-A153B418D601}" type="pres">
      <dgm:prSet presAssocID="{309839D6-BBE3-46DE-BFF5-AC09F99C90FC}" presName="childShape" presStyleCnt="0">
        <dgm:presLayoutVars>
          <dgm:chMax val="0"/>
          <dgm:chPref val="0"/>
        </dgm:presLayoutVars>
      </dgm:prSet>
      <dgm:spPr/>
    </dgm:pt>
    <dgm:pt modelId="{9F566289-B300-461D-97FB-F2E6B739D4A9}" type="pres">
      <dgm:prSet presAssocID="{5D6EA214-DA2C-4079-A1B2-7666400A68F5}" presName="childComposite" presStyleCnt="0">
        <dgm:presLayoutVars>
          <dgm:chMax val="0"/>
          <dgm:chPref val="0"/>
        </dgm:presLayoutVars>
      </dgm:prSet>
      <dgm:spPr/>
    </dgm:pt>
    <dgm:pt modelId="{74FB5BCC-4F2B-4491-8209-C196012AAF94}" type="pres">
      <dgm:prSet presAssocID="{5D6EA214-DA2C-4079-A1B2-7666400A68F5}" presName="ChildAccent" presStyleLbl="solidFgAcc1" presStyleIdx="3" presStyleCnt="8"/>
      <dgm:spPr/>
    </dgm:pt>
    <dgm:pt modelId="{4D196F6D-7CA0-407A-8F32-486D3FF3539B}" type="pres">
      <dgm:prSet presAssocID="{5D6EA214-DA2C-4079-A1B2-7666400A68F5}" presName="Child" presStyleLbl="revTx" presStyleIdx="5" presStyleCnt="11">
        <dgm:presLayoutVars>
          <dgm:chMax val="0"/>
          <dgm:chPref val="0"/>
          <dgm:bulletEnabled val="1"/>
        </dgm:presLayoutVars>
      </dgm:prSet>
      <dgm:spPr/>
    </dgm:pt>
    <dgm:pt modelId="{CBDF5A0A-A87E-49D3-ACEF-8368E3F06A92}" type="pres">
      <dgm:prSet presAssocID="{4BB1EDD3-C64D-4EE1-8EDF-E40E6AF1C63E}" presName="childComposite" presStyleCnt="0">
        <dgm:presLayoutVars>
          <dgm:chMax val="0"/>
          <dgm:chPref val="0"/>
        </dgm:presLayoutVars>
      </dgm:prSet>
      <dgm:spPr/>
    </dgm:pt>
    <dgm:pt modelId="{8D807CE2-EF43-444D-AA82-8FE9EC687C2F}" type="pres">
      <dgm:prSet presAssocID="{4BB1EDD3-C64D-4EE1-8EDF-E40E6AF1C63E}" presName="ChildAccent" presStyleLbl="solidFgAcc1" presStyleIdx="4" presStyleCnt="8"/>
      <dgm:spPr/>
    </dgm:pt>
    <dgm:pt modelId="{4D64803B-D397-4A17-9BAF-79368DBF1B18}" type="pres">
      <dgm:prSet presAssocID="{4BB1EDD3-C64D-4EE1-8EDF-E40E6AF1C63E}" presName="Child" presStyleLbl="revTx" presStyleIdx="6" presStyleCnt="11" custLinFactX="15925" custLinFactNeighborX="100000" custLinFactNeighborY="35141">
        <dgm:presLayoutVars>
          <dgm:chMax val="0"/>
          <dgm:chPref val="0"/>
          <dgm:bulletEnabled val="1"/>
        </dgm:presLayoutVars>
      </dgm:prSet>
      <dgm:spPr/>
    </dgm:pt>
    <dgm:pt modelId="{74DAA382-63B0-45D6-A8EE-10A8545D956C}" type="pres">
      <dgm:prSet presAssocID="{06958A9F-DA01-4DBA-86A4-D675C6BFAEB6}" presName="childComposite" presStyleCnt="0">
        <dgm:presLayoutVars>
          <dgm:chMax val="0"/>
          <dgm:chPref val="0"/>
        </dgm:presLayoutVars>
      </dgm:prSet>
      <dgm:spPr/>
    </dgm:pt>
    <dgm:pt modelId="{787F09C5-49E2-496B-9CFE-36A3CA1B967F}" type="pres">
      <dgm:prSet presAssocID="{06958A9F-DA01-4DBA-86A4-D675C6BFAEB6}" presName="ChildAccent" presStyleLbl="solidFgAcc1" presStyleIdx="5" presStyleCnt="8"/>
      <dgm:spPr/>
    </dgm:pt>
    <dgm:pt modelId="{C58D5E08-336C-4E7E-8F88-43488CA78AD2}" type="pres">
      <dgm:prSet presAssocID="{06958A9F-DA01-4DBA-86A4-D675C6BFAEB6}" presName="Child" presStyleLbl="revTx" presStyleIdx="7" presStyleCnt="11" custLinFactX="14448" custLinFactY="-91082" custLinFactNeighborX="100000" custLinFactNeighborY="-100000">
        <dgm:presLayoutVars>
          <dgm:chMax val="0"/>
          <dgm:chPref val="0"/>
          <dgm:bulletEnabled val="1"/>
        </dgm:presLayoutVars>
      </dgm:prSet>
      <dgm:spPr/>
    </dgm:pt>
    <dgm:pt modelId="{B1436D94-FFAD-4638-9789-6845A03C56F1}" type="pres">
      <dgm:prSet presAssocID="{D064400D-3D84-422E-BD13-828DC559DF3C}" presName="childComposite" presStyleCnt="0">
        <dgm:presLayoutVars>
          <dgm:chMax val="0"/>
          <dgm:chPref val="0"/>
        </dgm:presLayoutVars>
      </dgm:prSet>
      <dgm:spPr/>
    </dgm:pt>
    <dgm:pt modelId="{D9B0525A-35A9-4642-8364-BEBFD6C7D50B}" type="pres">
      <dgm:prSet presAssocID="{D064400D-3D84-422E-BD13-828DC559DF3C}" presName="ChildAccent" presStyleLbl="solidFgAcc1" presStyleIdx="6" presStyleCnt="8" custLinFactX="700000" custLinFactY="-173737" custLinFactNeighborX="733513" custLinFactNeighborY="-200000"/>
      <dgm:spPr/>
    </dgm:pt>
    <dgm:pt modelId="{484DEF1C-F440-43B6-A909-C62C06C65142}" type="pres">
      <dgm:prSet presAssocID="{D064400D-3D84-422E-BD13-828DC559DF3C}" presName="Child" presStyleLbl="revTx" presStyleIdx="8" presStyleCnt="11" custLinFactY="-93279" custLinFactNeighborX="2303" custLinFactNeighborY="-100000">
        <dgm:presLayoutVars>
          <dgm:chMax val="0"/>
          <dgm:chPref val="0"/>
          <dgm:bulletEnabled val="1"/>
        </dgm:presLayoutVars>
      </dgm:prSet>
      <dgm:spPr/>
    </dgm:pt>
    <dgm:pt modelId="{910C8DB2-472F-4F4F-B5B1-1D04856B774A}" type="pres">
      <dgm:prSet presAssocID="{5FD94D72-9C07-4B2A-8BBD-77F85534A028}" presName="root" presStyleCnt="0">
        <dgm:presLayoutVars>
          <dgm:chMax/>
          <dgm:chPref/>
        </dgm:presLayoutVars>
      </dgm:prSet>
      <dgm:spPr/>
    </dgm:pt>
    <dgm:pt modelId="{2DB71129-04D4-4FB7-9E92-9CA36FFC00BA}" type="pres">
      <dgm:prSet presAssocID="{5FD94D72-9C07-4B2A-8BBD-77F85534A028}" presName="rootComposite" presStyleCnt="0">
        <dgm:presLayoutVars/>
      </dgm:prSet>
      <dgm:spPr/>
    </dgm:pt>
    <dgm:pt modelId="{9DDF5B83-DDE0-4493-9C6A-089C8730E613}" type="pres">
      <dgm:prSet presAssocID="{5FD94D72-9C07-4B2A-8BBD-77F85534A028}" presName="ParentAccent" presStyleLbl="alignNode1" presStyleIdx="2" presStyleCnt="3"/>
      <dgm:spPr>
        <a:solidFill>
          <a:srgbClr val="3399FF"/>
        </a:solidFill>
      </dgm:spPr>
    </dgm:pt>
    <dgm:pt modelId="{C66E79A4-A50A-4791-B447-A58F33A95006}" type="pres">
      <dgm:prSet presAssocID="{5FD94D72-9C07-4B2A-8BBD-77F85534A028}" presName="ParentSmallAccent" presStyleLbl="fgAcc1" presStyleIdx="2" presStyleCnt="3"/>
      <dgm:spPr>
        <a:solidFill>
          <a:srgbClr val="3399FF">
            <a:alpha val="90000"/>
          </a:srgbClr>
        </a:solidFill>
      </dgm:spPr>
    </dgm:pt>
    <dgm:pt modelId="{14FC75E7-5ECF-4132-99A9-26AAB5E6407B}" type="pres">
      <dgm:prSet presAssocID="{5FD94D72-9C07-4B2A-8BBD-77F85534A028}" presName="Parent" presStyleLbl="revTx" presStyleIdx="9" presStyleCnt="11">
        <dgm:presLayoutVars>
          <dgm:chMax/>
          <dgm:chPref val="4"/>
          <dgm:bulletEnabled val="1"/>
        </dgm:presLayoutVars>
      </dgm:prSet>
      <dgm:spPr/>
    </dgm:pt>
    <dgm:pt modelId="{D611E576-8C89-4328-B55D-E130DCE73173}" type="pres">
      <dgm:prSet presAssocID="{5FD94D72-9C07-4B2A-8BBD-77F85534A028}" presName="childShape" presStyleCnt="0">
        <dgm:presLayoutVars>
          <dgm:chMax val="0"/>
          <dgm:chPref val="0"/>
        </dgm:presLayoutVars>
      </dgm:prSet>
      <dgm:spPr/>
    </dgm:pt>
    <dgm:pt modelId="{4278E9C7-B741-4BC2-B5C1-DD6FA4ABD8B5}" type="pres">
      <dgm:prSet presAssocID="{13441CC8-9CD9-447E-8495-5E3EDA3D04BC}" presName="childComposite" presStyleCnt="0">
        <dgm:presLayoutVars>
          <dgm:chMax val="0"/>
          <dgm:chPref val="0"/>
        </dgm:presLayoutVars>
      </dgm:prSet>
      <dgm:spPr/>
    </dgm:pt>
    <dgm:pt modelId="{51D7C549-235A-4316-82AD-C2F9B6D62367}" type="pres">
      <dgm:prSet presAssocID="{13441CC8-9CD9-447E-8495-5E3EDA3D04BC}" presName="ChildAccent" presStyleLbl="solidFgAcc1" presStyleIdx="7" presStyleCnt="8"/>
      <dgm:spPr/>
    </dgm:pt>
    <dgm:pt modelId="{479E18E8-FBD5-459E-95D5-33D599DF3EAA}" type="pres">
      <dgm:prSet presAssocID="{13441CC8-9CD9-447E-8495-5E3EDA3D04BC}" presName="Child" presStyleLbl="revTx" presStyleIdx="10" presStyleCnt="11">
        <dgm:presLayoutVars>
          <dgm:chMax val="0"/>
          <dgm:chPref val="0"/>
          <dgm:bulletEnabled val="1"/>
        </dgm:presLayoutVars>
      </dgm:prSet>
      <dgm:spPr/>
    </dgm:pt>
  </dgm:ptLst>
  <dgm:cxnLst>
    <dgm:cxn modelId="{F20BD907-9E48-48E8-A108-E5954E8D115A}" srcId="{4867AA70-59EE-4363-80EC-0D1820198EC3}" destId="{271F255B-B9F6-47F2-90ED-4500A7ABDDCB}" srcOrd="0" destOrd="0" parTransId="{5B95715A-8642-42B5-A9A4-4FA4779B8597}" sibTransId="{12C13D76-BD38-4D06-ADC5-926696D534AC}"/>
    <dgm:cxn modelId="{A3FED311-978E-4D28-AD7F-C9E76E2EA3AC}" srcId="{4867AA70-59EE-4363-80EC-0D1820198EC3}" destId="{5FD94D72-9C07-4B2A-8BBD-77F85534A028}" srcOrd="2" destOrd="0" parTransId="{771A893C-000A-4E95-BB93-914545F981D1}" sibTransId="{8503D9DC-0328-42AA-A1B9-3B5549E87292}"/>
    <dgm:cxn modelId="{EB74EF16-1D27-4067-A526-610F62777A1C}" srcId="{309839D6-BBE3-46DE-BFF5-AC09F99C90FC}" destId="{06958A9F-DA01-4DBA-86A4-D675C6BFAEB6}" srcOrd="2" destOrd="0" parTransId="{620F8144-17F2-43E9-B36E-3DEC1F2E80DD}" sibTransId="{F66A1434-B40B-43F0-839F-DB2B94E51C42}"/>
    <dgm:cxn modelId="{A8330B26-AFFA-4A20-9362-8B4505D016E1}" srcId="{5FD94D72-9C07-4B2A-8BBD-77F85534A028}" destId="{13441CC8-9CD9-447E-8495-5E3EDA3D04BC}" srcOrd="0" destOrd="0" parTransId="{0AA95B97-1BDB-4EFC-872D-1811FD2B7DFD}" sibTransId="{0B18D5A7-335E-4D9A-B664-099967AF70AA}"/>
    <dgm:cxn modelId="{B95DDA35-391C-4A88-B0B6-ABA5BABEECC3}" srcId="{271F255B-B9F6-47F2-90ED-4500A7ABDDCB}" destId="{458826F4-C223-46EA-B385-64D68470E5BA}" srcOrd="2" destOrd="0" parTransId="{C42CBA8D-8EA8-48FD-96EB-A65884BA8D8C}" sibTransId="{EF452266-104D-4665-BC22-B5838D33148C}"/>
    <dgm:cxn modelId="{58AE5F3F-47EB-4813-9619-DD983775DC53}" srcId="{271F255B-B9F6-47F2-90ED-4500A7ABDDCB}" destId="{2BCDF63A-03C5-408C-B616-8D215246B905}" srcOrd="0" destOrd="0" parTransId="{7001EA97-2DA9-4577-B1D1-5985641BA7DA}" sibTransId="{25A6AFAD-3035-4ADA-A295-1E0565866193}"/>
    <dgm:cxn modelId="{79A92B62-8C58-4E18-97BE-53FC66C260C5}" type="presOf" srcId="{4BB1EDD3-C64D-4EE1-8EDF-E40E6AF1C63E}" destId="{4D64803B-D397-4A17-9BAF-79368DBF1B18}" srcOrd="0" destOrd="0" presId="urn:microsoft.com/office/officeart/2008/layout/SquareAccentList"/>
    <dgm:cxn modelId="{1240E463-9851-4319-A1D1-75AC787A4BC2}" type="presOf" srcId="{13441CC8-9CD9-447E-8495-5E3EDA3D04BC}" destId="{479E18E8-FBD5-459E-95D5-33D599DF3EAA}" srcOrd="0" destOrd="0" presId="urn:microsoft.com/office/officeart/2008/layout/SquareAccentList"/>
    <dgm:cxn modelId="{27C74973-CFE7-43F0-B146-F03321A4025D}" type="presOf" srcId="{2BCDF63A-03C5-408C-B616-8D215246B905}" destId="{44E35C98-FF37-4B48-B6DB-BEFFA7A83563}" srcOrd="0" destOrd="0" presId="urn:microsoft.com/office/officeart/2008/layout/SquareAccentList"/>
    <dgm:cxn modelId="{3A13A959-5484-4128-8CC2-39D8CB0B064D}" type="presOf" srcId="{D064400D-3D84-422E-BD13-828DC559DF3C}" destId="{484DEF1C-F440-43B6-A909-C62C06C65142}" srcOrd="0" destOrd="0" presId="urn:microsoft.com/office/officeart/2008/layout/SquareAccentList"/>
    <dgm:cxn modelId="{2905507D-4BC9-40B9-992C-F5D5A07BC472}" srcId="{309839D6-BBE3-46DE-BFF5-AC09F99C90FC}" destId="{D064400D-3D84-422E-BD13-828DC559DF3C}" srcOrd="3" destOrd="0" parTransId="{A17C35A7-FC66-4086-9AF9-CCBB7664B24D}" sibTransId="{EF554238-B7B4-4A62-8DC1-8F428AC1FD99}"/>
    <dgm:cxn modelId="{3887F37D-A60C-4B05-B9F9-34D99FCDCE3B}" type="presOf" srcId="{271F255B-B9F6-47F2-90ED-4500A7ABDDCB}" destId="{46BC4C7C-F7FC-4912-8996-6D59C2DA5BBE}" srcOrd="0" destOrd="0" presId="urn:microsoft.com/office/officeart/2008/layout/SquareAccentList"/>
    <dgm:cxn modelId="{FF457187-415A-4BC7-8578-686B6EFE06B3}" srcId="{309839D6-BBE3-46DE-BFF5-AC09F99C90FC}" destId="{4BB1EDD3-C64D-4EE1-8EDF-E40E6AF1C63E}" srcOrd="1" destOrd="0" parTransId="{406DC3BA-53DB-4A26-8658-D4FC520D8CAB}" sibTransId="{7D26A8A7-85BF-4C7A-BE01-100CC32AD6F2}"/>
    <dgm:cxn modelId="{A4C362AC-44AE-4C1F-85D7-3A89C1199FB2}" srcId="{309839D6-BBE3-46DE-BFF5-AC09F99C90FC}" destId="{5D6EA214-DA2C-4079-A1B2-7666400A68F5}" srcOrd="0" destOrd="0" parTransId="{E7983D15-DECF-475A-9FFE-C9D2FEAFCC26}" sibTransId="{157E1063-7C26-4B07-ABA9-ADF73BB524FB}"/>
    <dgm:cxn modelId="{942286B7-C7BA-4A3F-8BD9-2377EE9FEA2C}" type="presOf" srcId="{309839D6-BBE3-46DE-BFF5-AC09F99C90FC}" destId="{6D2896DE-9478-4B55-B3D5-A0DD2896944A}" srcOrd="0" destOrd="0" presId="urn:microsoft.com/office/officeart/2008/layout/SquareAccentList"/>
    <dgm:cxn modelId="{78ED8DC3-F338-45EE-A342-CDEBCA61B717}" type="presOf" srcId="{06958A9F-DA01-4DBA-86A4-D675C6BFAEB6}" destId="{C58D5E08-336C-4E7E-8F88-43488CA78AD2}" srcOrd="0" destOrd="0" presId="urn:microsoft.com/office/officeart/2008/layout/SquareAccentList"/>
    <dgm:cxn modelId="{049896C7-3CD0-4564-A634-394F6B7F892E}" type="presOf" srcId="{0FDF1BC4-3A7B-4442-BD35-F284BF8E5435}" destId="{D5C0E6C2-3F59-491A-938B-75CAB19C1626}" srcOrd="0" destOrd="0" presId="urn:microsoft.com/office/officeart/2008/layout/SquareAccentList"/>
    <dgm:cxn modelId="{E4BD05CB-1A1A-48A7-B27A-58839E064270}" type="presOf" srcId="{458826F4-C223-46EA-B385-64D68470E5BA}" destId="{258F0B36-0040-4561-A808-DDDC6579F099}" srcOrd="0" destOrd="0" presId="urn:microsoft.com/office/officeart/2008/layout/SquareAccentList"/>
    <dgm:cxn modelId="{93A6CFD2-E4C4-421C-A8BB-43EB1E58FAB4}" type="presOf" srcId="{4867AA70-59EE-4363-80EC-0D1820198EC3}" destId="{EE323645-E083-47F8-956C-7D32C29588DE}" srcOrd="0" destOrd="0" presId="urn:microsoft.com/office/officeart/2008/layout/SquareAccentList"/>
    <dgm:cxn modelId="{A52334E6-A07D-4B16-A3AD-073F02A5EDEF}" srcId="{271F255B-B9F6-47F2-90ED-4500A7ABDDCB}" destId="{0FDF1BC4-3A7B-4442-BD35-F284BF8E5435}" srcOrd="1" destOrd="0" parTransId="{AAC05AF8-4954-45EC-A613-BFFC12C0B043}" sibTransId="{C805B891-1947-42C8-A373-E8968E188C11}"/>
    <dgm:cxn modelId="{7DEB67E7-D546-44BA-9FB1-934410BCE2CF}" type="presOf" srcId="{5D6EA214-DA2C-4079-A1B2-7666400A68F5}" destId="{4D196F6D-7CA0-407A-8F32-486D3FF3539B}" srcOrd="0" destOrd="0" presId="urn:microsoft.com/office/officeart/2008/layout/SquareAccentList"/>
    <dgm:cxn modelId="{CF3A7FEF-ADBF-4D8F-BE22-9B6DE325B257}" srcId="{4867AA70-59EE-4363-80EC-0D1820198EC3}" destId="{309839D6-BBE3-46DE-BFF5-AC09F99C90FC}" srcOrd="1" destOrd="0" parTransId="{9A656286-7074-403F-A54E-9900748C08A2}" sibTransId="{3AA9CC51-BF41-46E5-AB04-19E68E6D21A0}"/>
    <dgm:cxn modelId="{5C6D03F0-A4B2-4C81-AFA9-1E48B47DF1D2}" type="presOf" srcId="{5FD94D72-9C07-4B2A-8BBD-77F85534A028}" destId="{14FC75E7-5ECF-4132-99A9-26AAB5E6407B}" srcOrd="0" destOrd="0" presId="urn:microsoft.com/office/officeart/2008/layout/SquareAccentList"/>
    <dgm:cxn modelId="{D3F36A88-4657-4FF8-974B-CE33AB891595}" type="presParOf" srcId="{EE323645-E083-47F8-956C-7D32C29588DE}" destId="{95DAD21C-6C20-4025-AC22-946E0010B721}" srcOrd="0" destOrd="0" presId="urn:microsoft.com/office/officeart/2008/layout/SquareAccentList"/>
    <dgm:cxn modelId="{84D1840A-4A89-427E-A22B-A711BBBB93C3}" type="presParOf" srcId="{95DAD21C-6C20-4025-AC22-946E0010B721}" destId="{34902055-6486-44BE-88FF-777C7880EE58}" srcOrd="0" destOrd="0" presId="urn:microsoft.com/office/officeart/2008/layout/SquareAccentList"/>
    <dgm:cxn modelId="{05D482ED-E7CE-4801-8CF8-436AA0ECFA3B}" type="presParOf" srcId="{34902055-6486-44BE-88FF-777C7880EE58}" destId="{212EE674-AE22-4BDC-82E9-3DA4AB9C2DF3}" srcOrd="0" destOrd="0" presId="urn:microsoft.com/office/officeart/2008/layout/SquareAccentList"/>
    <dgm:cxn modelId="{BCECF269-ED9B-4D6B-94E4-3BFC4556ECFE}" type="presParOf" srcId="{34902055-6486-44BE-88FF-777C7880EE58}" destId="{DA2F5929-00CF-44BD-848F-B1C917701377}" srcOrd="1" destOrd="0" presId="urn:microsoft.com/office/officeart/2008/layout/SquareAccentList"/>
    <dgm:cxn modelId="{D7E94486-A5B1-48D9-BC3C-102994B8EEA4}" type="presParOf" srcId="{34902055-6486-44BE-88FF-777C7880EE58}" destId="{46BC4C7C-F7FC-4912-8996-6D59C2DA5BBE}" srcOrd="2" destOrd="0" presId="urn:microsoft.com/office/officeart/2008/layout/SquareAccentList"/>
    <dgm:cxn modelId="{C49EFD50-A5ED-4A6C-82FC-37DB77866D1B}" type="presParOf" srcId="{95DAD21C-6C20-4025-AC22-946E0010B721}" destId="{2CC66796-654E-4587-BC7A-4FE6B1856458}" srcOrd="1" destOrd="0" presId="urn:microsoft.com/office/officeart/2008/layout/SquareAccentList"/>
    <dgm:cxn modelId="{B0AD7973-C703-4FC6-ACA9-9E09891D1DD3}" type="presParOf" srcId="{2CC66796-654E-4587-BC7A-4FE6B1856458}" destId="{A9C455A3-63AC-4751-B54F-9AB5FDD6C67D}" srcOrd="0" destOrd="0" presId="urn:microsoft.com/office/officeart/2008/layout/SquareAccentList"/>
    <dgm:cxn modelId="{CFCF7F99-FD45-44FE-ACCF-AF8E58224985}" type="presParOf" srcId="{A9C455A3-63AC-4751-B54F-9AB5FDD6C67D}" destId="{9B2CD6E9-FDA3-468F-BD06-2B32E9F383E6}" srcOrd="0" destOrd="0" presId="urn:microsoft.com/office/officeart/2008/layout/SquareAccentList"/>
    <dgm:cxn modelId="{02A80D03-B8D3-4EBB-9072-CD588A8CC9F7}" type="presParOf" srcId="{A9C455A3-63AC-4751-B54F-9AB5FDD6C67D}" destId="{44E35C98-FF37-4B48-B6DB-BEFFA7A83563}" srcOrd="1" destOrd="0" presId="urn:microsoft.com/office/officeart/2008/layout/SquareAccentList"/>
    <dgm:cxn modelId="{437DB2E3-3765-4B11-984F-A04A75FEF163}" type="presParOf" srcId="{2CC66796-654E-4587-BC7A-4FE6B1856458}" destId="{E5359C2F-D738-4328-86E2-410EBCBF7136}" srcOrd="1" destOrd="0" presId="urn:microsoft.com/office/officeart/2008/layout/SquareAccentList"/>
    <dgm:cxn modelId="{7506BBF4-E90D-4082-A4E7-B7F127CB88B4}" type="presParOf" srcId="{E5359C2F-D738-4328-86E2-410EBCBF7136}" destId="{2E38A803-97F7-4253-80C6-BB7AA998DD66}" srcOrd="0" destOrd="0" presId="urn:microsoft.com/office/officeart/2008/layout/SquareAccentList"/>
    <dgm:cxn modelId="{E569C1F7-080D-4744-AC41-4EA59B8C5256}" type="presParOf" srcId="{E5359C2F-D738-4328-86E2-410EBCBF7136}" destId="{D5C0E6C2-3F59-491A-938B-75CAB19C1626}" srcOrd="1" destOrd="0" presId="urn:microsoft.com/office/officeart/2008/layout/SquareAccentList"/>
    <dgm:cxn modelId="{09AFF824-C444-4564-BEB1-22E3FC9CC0DB}" type="presParOf" srcId="{2CC66796-654E-4587-BC7A-4FE6B1856458}" destId="{BE5BCEFE-EE36-42B0-829D-BE4BBBA2B471}" srcOrd="2" destOrd="0" presId="urn:microsoft.com/office/officeart/2008/layout/SquareAccentList"/>
    <dgm:cxn modelId="{ED543130-33A3-4A1C-B445-80DB9459020E}" type="presParOf" srcId="{BE5BCEFE-EE36-42B0-829D-BE4BBBA2B471}" destId="{C76DC87C-C933-4D22-826D-03234AB76CA5}" srcOrd="0" destOrd="0" presId="urn:microsoft.com/office/officeart/2008/layout/SquareAccentList"/>
    <dgm:cxn modelId="{60F46A02-5B7D-4962-B568-FB9984E4564A}" type="presParOf" srcId="{BE5BCEFE-EE36-42B0-829D-BE4BBBA2B471}" destId="{258F0B36-0040-4561-A808-DDDC6579F099}" srcOrd="1" destOrd="0" presId="urn:microsoft.com/office/officeart/2008/layout/SquareAccentList"/>
    <dgm:cxn modelId="{72F5BEF2-CE79-4A8B-84C2-C661F0421BF4}" type="presParOf" srcId="{EE323645-E083-47F8-956C-7D32C29588DE}" destId="{500EC3A8-955C-4CE4-8885-867FCE6E2FEA}" srcOrd="1" destOrd="0" presId="urn:microsoft.com/office/officeart/2008/layout/SquareAccentList"/>
    <dgm:cxn modelId="{B362EFCF-9026-4045-AF1D-3AC3AD50BF51}" type="presParOf" srcId="{500EC3A8-955C-4CE4-8885-867FCE6E2FEA}" destId="{D4A3F829-5D49-4DF6-B87C-E1DC63E2C88C}" srcOrd="0" destOrd="0" presId="urn:microsoft.com/office/officeart/2008/layout/SquareAccentList"/>
    <dgm:cxn modelId="{84F7C6D1-4081-4D28-B6AE-0B69BCFF3310}" type="presParOf" srcId="{D4A3F829-5D49-4DF6-B87C-E1DC63E2C88C}" destId="{C3F8B6F8-A5CA-4C6C-BC9B-6B86AD3F6EBA}" srcOrd="0" destOrd="0" presId="urn:microsoft.com/office/officeart/2008/layout/SquareAccentList"/>
    <dgm:cxn modelId="{5EF37B14-8AE3-4D48-81CE-B52932BB664D}" type="presParOf" srcId="{D4A3F829-5D49-4DF6-B87C-E1DC63E2C88C}" destId="{359CCDF1-9368-47BA-A4EF-3B0061D189B0}" srcOrd="1" destOrd="0" presId="urn:microsoft.com/office/officeart/2008/layout/SquareAccentList"/>
    <dgm:cxn modelId="{2237F84F-4F61-48DA-8D6D-1F5285DEB0A1}" type="presParOf" srcId="{D4A3F829-5D49-4DF6-B87C-E1DC63E2C88C}" destId="{6D2896DE-9478-4B55-B3D5-A0DD2896944A}" srcOrd="2" destOrd="0" presId="urn:microsoft.com/office/officeart/2008/layout/SquareAccentList"/>
    <dgm:cxn modelId="{783F0130-76B9-4F35-97E7-70EF6DEEDB03}" type="presParOf" srcId="{500EC3A8-955C-4CE4-8885-867FCE6E2FEA}" destId="{ACCCEA7B-AFC3-4F85-B46A-A153B418D601}" srcOrd="1" destOrd="0" presId="urn:microsoft.com/office/officeart/2008/layout/SquareAccentList"/>
    <dgm:cxn modelId="{44D3E53F-E669-4C1A-9823-77B554C9A0B6}" type="presParOf" srcId="{ACCCEA7B-AFC3-4F85-B46A-A153B418D601}" destId="{9F566289-B300-461D-97FB-F2E6B739D4A9}" srcOrd="0" destOrd="0" presId="urn:microsoft.com/office/officeart/2008/layout/SquareAccentList"/>
    <dgm:cxn modelId="{323E16C9-A223-4AE9-A065-5FFEE1A51BD5}" type="presParOf" srcId="{9F566289-B300-461D-97FB-F2E6B739D4A9}" destId="{74FB5BCC-4F2B-4491-8209-C196012AAF94}" srcOrd="0" destOrd="0" presId="urn:microsoft.com/office/officeart/2008/layout/SquareAccentList"/>
    <dgm:cxn modelId="{2E24DC75-4840-44D5-A0BF-B6E56A6D8D61}" type="presParOf" srcId="{9F566289-B300-461D-97FB-F2E6B739D4A9}" destId="{4D196F6D-7CA0-407A-8F32-486D3FF3539B}" srcOrd="1" destOrd="0" presId="urn:microsoft.com/office/officeart/2008/layout/SquareAccentList"/>
    <dgm:cxn modelId="{4E101A46-2393-4665-9046-5FF694C7BABC}" type="presParOf" srcId="{ACCCEA7B-AFC3-4F85-B46A-A153B418D601}" destId="{CBDF5A0A-A87E-49D3-ACEF-8368E3F06A92}" srcOrd="1" destOrd="0" presId="urn:microsoft.com/office/officeart/2008/layout/SquareAccentList"/>
    <dgm:cxn modelId="{8EE2A94E-8DF3-4F75-AC7D-CAE3791B5BAB}" type="presParOf" srcId="{CBDF5A0A-A87E-49D3-ACEF-8368E3F06A92}" destId="{8D807CE2-EF43-444D-AA82-8FE9EC687C2F}" srcOrd="0" destOrd="0" presId="urn:microsoft.com/office/officeart/2008/layout/SquareAccentList"/>
    <dgm:cxn modelId="{ACC71F55-2410-49B7-8A80-EECFB3358DEB}" type="presParOf" srcId="{CBDF5A0A-A87E-49D3-ACEF-8368E3F06A92}" destId="{4D64803B-D397-4A17-9BAF-79368DBF1B18}" srcOrd="1" destOrd="0" presId="urn:microsoft.com/office/officeart/2008/layout/SquareAccentList"/>
    <dgm:cxn modelId="{2B8658DD-A99C-4D9A-B2C5-B8A92E1E9104}" type="presParOf" srcId="{ACCCEA7B-AFC3-4F85-B46A-A153B418D601}" destId="{74DAA382-63B0-45D6-A8EE-10A8545D956C}" srcOrd="2" destOrd="0" presId="urn:microsoft.com/office/officeart/2008/layout/SquareAccentList"/>
    <dgm:cxn modelId="{56E1B6C8-2F67-43B1-B54C-CE32806B547D}" type="presParOf" srcId="{74DAA382-63B0-45D6-A8EE-10A8545D956C}" destId="{787F09C5-49E2-496B-9CFE-36A3CA1B967F}" srcOrd="0" destOrd="0" presId="urn:microsoft.com/office/officeart/2008/layout/SquareAccentList"/>
    <dgm:cxn modelId="{6E3997C8-43A7-4EA0-B66F-97D1A590078A}" type="presParOf" srcId="{74DAA382-63B0-45D6-A8EE-10A8545D956C}" destId="{C58D5E08-336C-4E7E-8F88-43488CA78AD2}" srcOrd="1" destOrd="0" presId="urn:microsoft.com/office/officeart/2008/layout/SquareAccentList"/>
    <dgm:cxn modelId="{B214FC3F-E172-4D26-A967-A4DE02A883A8}" type="presParOf" srcId="{ACCCEA7B-AFC3-4F85-B46A-A153B418D601}" destId="{B1436D94-FFAD-4638-9789-6845A03C56F1}" srcOrd="3" destOrd="0" presId="urn:microsoft.com/office/officeart/2008/layout/SquareAccentList"/>
    <dgm:cxn modelId="{F4D1A430-D145-4495-96EB-9BFA178836C6}" type="presParOf" srcId="{B1436D94-FFAD-4638-9789-6845A03C56F1}" destId="{D9B0525A-35A9-4642-8364-BEBFD6C7D50B}" srcOrd="0" destOrd="0" presId="urn:microsoft.com/office/officeart/2008/layout/SquareAccentList"/>
    <dgm:cxn modelId="{E201169B-1E89-4060-AEDF-D4B04CCDD236}" type="presParOf" srcId="{B1436D94-FFAD-4638-9789-6845A03C56F1}" destId="{484DEF1C-F440-43B6-A909-C62C06C65142}" srcOrd="1" destOrd="0" presId="urn:microsoft.com/office/officeart/2008/layout/SquareAccentList"/>
    <dgm:cxn modelId="{D3848108-CF90-40B4-A2FF-ACEE4C3BF61D}" type="presParOf" srcId="{EE323645-E083-47F8-956C-7D32C29588DE}" destId="{910C8DB2-472F-4F4F-B5B1-1D04856B774A}" srcOrd="2" destOrd="0" presId="urn:microsoft.com/office/officeart/2008/layout/SquareAccentList"/>
    <dgm:cxn modelId="{C8FC7BC1-E3B0-4F55-BEE0-5D47EE2FC0D0}" type="presParOf" srcId="{910C8DB2-472F-4F4F-B5B1-1D04856B774A}" destId="{2DB71129-04D4-4FB7-9E92-9CA36FFC00BA}" srcOrd="0" destOrd="0" presId="urn:microsoft.com/office/officeart/2008/layout/SquareAccentList"/>
    <dgm:cxn modelId="{D35A51FC-04FD-4B85-9CF4-DAF26BEF144A}" type="presParOf" srcId="{2DB71129-04D4-4FB7-9E92-9CA36FFC00BA}" destId="{9DDF5B83-DDE0-4493-9C6A-089C8730E613}" srcOrd="0" destOrd="0" presId="urn:microsoft.com/office/officeart/2008/layout/SquareAccentList"/>
    <dgm:cxn modelId="{01BB2CB7-075B-4961-A4D7-B8B93922ADB1}" type="presParOf" srcId="{2DB71129-04D4-4FB7-9E92-9CA36FFC00BA}" destId="{C66E79A4-A50A-4791-B447-A58F33A95006}" srcOrd="1" destOrd="0" presId="urn:microsoft.com/office/officeart/2008/layout/SquareAccentList"/>
    <dgm:cxn modelId="{38819722-802A-41E5-8F37-FEED20450271}" type="presParOf" srcId="{2DB71129-04D4-4FB7-9E92-9CA36FFC00BA}" destId="{14FC75E7-5ECF-4132-99A9-26AAB5E6407B}" srcOrd="2" destOrd="0" presId="urn:microsoft.com/office/officeart/2008/layout/SquareAccentList"/>
    <dgm:cxn modelId="{C1614FAB-0846-4951-9E58-D2546009A0F3}" type="presParOf" srcId="{910C8DB2-472F-4F4F-B5B1-1D04856B774A}" destId="{D611E576-8C89-4328-B55D-E130DCE73173}" srcOrd="1" destOrd="0" presId="urn:microsoft.com/office/officeart/2008/layout/SquareAccentList"/>
    <dgm:cxn modelId="{0B15636E-282B-4691-9BEC-693A34AED271}" type="presParOf" srcId="{D611E576-8C89-4328-B55D-E130DCE73173}" destId="{4278E9C7-B741-4BC2-B5C1-DD6FA4ABD8B5}" srcOrd="0" destOrd="0" presId="urn:microsoft.com/office/officeart/2008/layout/SquareAccentList"/>
    <dgm:cxn modelId="{4367AE4C-BB6F-40AA-97DB-924F8424A43C}" type="presParOf" srcId="{4278E9C7-B741-4BC2-B5C1-DD6FA4ABD8B5}" destId="{51D7C549-235A-4316-82AD-C2F9B6D62367}" srcOrd="0" destOrd="0" presId="urn:microsoft.com/office/officeart/2008/layout/SquareAccentList"/>
    <dgm:cxn modelId="{CFC47D78-0AA3-452F-ADA0-AAB5781680E6}" type="presParOf" srcId="{4278E9C7-B741-4BC2-B5C1-DD6FA4ABD8B5}" destId="{479E18E8-FBD5-459E-95D5-33D599DF3EA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898A52-D613-46F8-B9D6-731D17657D4E}" type="doc">
      <dgm:prSet loTypeId="urn:diagrams.loki3.com/Bracket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BBBFF6-7630-4C5A-B95A-6A26616F4A4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9690676-17CA-443F-9BFD-FEFA5A1B079A}" type="parTrans" cxnId="{7D3A4E8B-A74F-4A1F-8FCA-FCAF0444A222}">
      <dgm:prSet/>
      <dgm:spPr/>
      <dgm:t>
        <a:bodyPr/>
        <a:lstStyle/>
        <a:p>
          <a:endParaRPr lang="en-US"/>
        </a:p>
      </dgm:t>
    </dgm:pt>
    <dgm:pt modelId="{2B74C816-95F9-4E29-BDB8-6D772EF435CA}" type="sibTrans" cxnId="{7D3A4E8B-A74F-4A1F-8FCA-FCAF0444A222}">
      <dgm:prSet/>
      <dgm:spPr/>
      <dgm:t>
        <a:bodyPr/>
        <a:lstStyle/>
        <a:p>
          <a:endParaRPr lang="en-US"/>
        </a:p>
      </dgm:t>
    </dgm:pt>
    <dgm:pt modelId="{37D9C93F-CD8A-416B-8D3F-052F43688E24}">
      <dgm:prSet phldrT="[Text]" custT="1"/>
      <dgm:spPr/>
      <dgm:t>
        <a:bodyPr/>
        <a:lstStyle/>
        <a:p>
          <a:r>
            <a:rPr lang="en-US" sz="1400" dirty="0"/>
            <a:t>For a multi domain/sub-domain site, data can be segmented.</a:t>
          </a:r>
        </a:p>
      </dgm:t>
    </dgm:pt>
    <dgm:pt modelId="{88C9EABE-43D6-4F36-8F86-3C1474919660}" type="parTrans" cxnId="{4D7346BC-8194-4FA5-AB70-AF122F8393B7}">
      <dgm:prSet/>
      <dgm:spPr/>
      <dgm:t>
        <a:bodyPr/>
        <a:lstStyle/>
        <a:p>
          <a:endParaRPr lang="en-US"/>
        </a:p>
      </dgm:t>
    </dgm:pt>
    <dgm:pt modelId="{9749B239-19A7-4433-9348-624243013BE1}" type="sibTrans" cxnId="{4D7346BC-8194-4FA5-AB70-AF122F8393B7}">
      <dgm:prSet/>
      <dgm:spPr/>
      <dgm:t>
        <a:bodyPr/>
        <a:lstStyle/>
        <a:p>
          <a:endParaRPr lang="en-US"/>
        </a:p>
      </dgm:t>
    </dgm:pt>
    <dgm:pt modelId="{522D6191-BC39-4141-A4E4-F04EFFDAE8AB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F84D769E-957C-4CFB-A28D-B65061C38A67}" type="parTrans" cxnId="{56B28D5C-17E7-4293-8429-328797EC3D22}">
      <dgm:prSet/>
      <dgm:spPr/>
      <dgm:t>
        <a:bodyPr/>
        <a:lstStyle/>
        <a:p>
          <a:endParaRPr lang="en-US"/>
        </a:p>
      </dgm:t>
    </dgm:pt>
    <dgm:pt modelId="{8F7D79B0-3BE2-4E7D-932C-D5009D53DC3E}" type="sibTrans" cxnId="{56B28D5C-17E7-4293-8429-328797EC3D22}">
      <dgm:prSet/>
      <dgm:spPr/>
      <dgm:t>
        <a:bodyPr/>
        <a:lstStyle/>
        <a:p>
          <a:endParaRPr lang="en-US"/>
        </a:p>
      </dgm:t>
    </dgm:pt>
    <dgm:pt modelId="{5727D1DE-3D61-4922-AA5A-6E64F4BD17D2}">
      <dgm:prSet phldrT="[Text]" custT="1"/>
      <dgm:spPr/>
      <dgm:t>
        <a:bodyPr/>
        <a:lstStyle/>
        <a:p>
          <a:r>
            <a:rPr lang="en-US" sz="1400" dirty="0"/>
            <a:t>For each domain/sub-domain, unique visitors can be identified.</a:t>
          </a:r>
        </a:p>
      </dgm:t>
    </dgm:pt>
    <dgm:pt modelId="{D59EA97C-DE59-46BA-BAFB-47E9CBE1BC31}" type="parTrans" cxnId="{DBB43697-6EDE-4471-9062-152D2F5303AE}">
      <dgm:prSet/>
      <dgm:spPr/>
      <dgm:t>
        <a:bodyPr/>
        <a:lstStyle/>
        <a:p>
          <a:endParaRPr lang="en-US"/>
        </a:p>
      </dgm:t>
    </dgm:pt>
    <dgm:pt modelId="{BF7057C3-363A-4E0F-8113-EBD00C8BEC4E}" type="sibTrans" cxnId="{DBB43697-6EDE-4471-9062-152D2F5303AE}">
      <dgm:prSet/>
      <dgm:spPr/>
      <dgm:t>
        <a:bodyPr/>
        <a:lstStyle/>
        <a:p>
          <a:endParaRPr lang="en-US"/>
        </a:p>
      </dgm:t>
    </dgm:pt>
    <dgm:pt modelId="{0FF3986E-BD50-4E7F-BEB6-34E07C26E45E}">
      <dgm:prSet phldrT="[Text]" custT="1"/>
      <dgm:spPr/>
      <dgm:t>
        <a:bodyPr/>
        <a:lstStyle/>
        <a:p>
          <a:r>
            <a:rPr lang="en-US" sz="1400" dirty="0"/>
            <a:t>Audience for each domains/sub-domains can be treated as an audience and targeted separately.</a:t>
          </a:r>
        </a:p>
      </dgm:t>
    </dgm:pt>
    <dgm:pt modelId="{03ECA8F4-9C88-43BF-9175-20A698C8A295}" type="parTrans" cxnId="{AA32C7EF-9321-463F-BBB6-2258F12C1FA9}">
      <dgm:prSet/>
      <dgm:spPr/>
      <dgm:t>
        <a:bodyPr/>
        <a:lstStyle/>
        <a:p>
          <a:endParaRPr lang="en-US"/>
        </a:p>
      </dgm:t>
    </dgm:pt>
    <dgm:pt modelId="{1259089C-1AB7-48A0-AB3B-67581B99ADCB}" type="sibTrans" cxnId="{AA32C7EF-9321-463F-BBB6-2258F12C1FA9}">
      <dgm:prSet/>
      <dgm:spPr/>
      <dgm:t>
        <a:bodyPr/>
        <a:lstStyle/>
        <a:p>
          <a:endParaRPr lang="en-US"/>
        </a:p>
      </dgm:t>
    </dgm:pt>
    <dgm:pt modelId="{1F5DEA76-E69E-43EB-992F-3BD52465AB4B}">
      <dgm:prSet phldrT="[Text]" custT="1"/>
      <dgm:spPr/>
      <dgm:t>
        <a:bodyPr/>
        <a:lstStyle/>
        <a:p>
          <a:endParaRPr lang="en-US" sz="1200" dirty="0"/>
        </a:p>
      </dgm:t>
    </dgm:pt>
    <dgm:pt modelId="{96BF6D6C-CBDF-443F-81FF-0A0538388471}" type="parTrans" cxnId="{7DADA3D3-19B4-469C-809B-0AB703C1DE30}">
      <dgm:prSet/>
      <dgm:spPr/>
      <dgm:t>
        <a:bodyPr/>
        <a:lstStyle/>
        <a:p>
          <a:endParaRPr lang="en-US"/>
        </a:p>
      </dgm:t>
    </dgm:pt>
    <dgm:pt modelId="{8B26BF0C-F865-471E-8E0C-8EC603B8E194}" type="sibTrans" cxnId="{7DADA3D3-19B4-469C-809B-0AB703C1DE30}">
      <dgm:prSet/>
      <dgm:spPr/>
      <dgm:t>
        <a:bodyPr/>
        <a:lstStyle/>
        <a:p>
          <a:endParaRPr lang="en-US"/>
        </a:p>
      </dgm:t>
    </dgm:pt>
    <dgm:pt modelId="{CD06565D-AA55-48EB-A116-51192A382031}">
      <dgm:prSet phldrT="[Text]" custT="1"/>
      <dgm:spPr/>
      <dgm:t>
        <a:bodyPr/>
        <a:lstStyle/>
        <a:p>
          <a:r>
            <a:rPr lang="en-US" sz="1400" dirty="0"/>
            <a:t>Campaigns for a specific sub-domain traffic .</a:t>
          </a:r>
        </a:p>
      </dgm:t>
    </dgm:pt>
    <dgm:pt modelId="{3B3E9393-D243-4B7C-BB13-ECE3E3B5701F}" type="parTrans" cxnId="{DAF0C478-A76D-4EBA-83E8-C249318AD34E}">
      <dgm:prSet/>
      <dgm:spPr/>
      <dgm:t>
        <a:bodyPr/>
        <a:lstStyle/>
        <a:p>
          <a:endParaRPr lang="en-US"/>
        </a:p>
      </dgm:t>
    </dgm:pt>
    <dgm:pt modelId="{70288563-7CBC-4914-8565-6B90A564DBFC}" type="sibTrans" cxnId="{DAF0C478-A76D-4EBA-83E8-C249318AD34E}">
      <dgm:prSet/>
      <dgm:spPr/>
      <dgm:t>
        <a:bodyPr/>
        <a:lstStyle/>
        <a:p>
          <a:endParaRPr lang="en-US"/>
        </a:p>
      </dgm:t>
    </dgm:pt>
    <dgm:pt modelId="{4AECC676-EB11-4691-B7B9-5833794B9511}">
      <dgm:prSet phldrT="[Text]" custT="1"/>
      <dgm:spPr/>
      <dgm:t>
        <a:bodyPr/>
        <a:lstStyle/>
        <a:p>
          <a:endParaRPr lang="en-US" sz="1200" dirty="0"/>
        </a:p>
      </dgm:t>
    </dgm:pt>
    <dgm:pt modelId="{C4FBBC1A-5731-42F5-ADD8-C60728934248}" type="parTrans" cxnId="{52FAFB53-3912-4BEC-8B73-5F0F2807CFA5}">
      <dgm:prSet/>
      <dgm:spPr/>
      <dgm:t>
        <a:bodyPr/>
        <a:lstStyle/>
        <a:p>
          <a:endParaRPr lang="en-US"/>
        </a:p>
      </dgm:t>
    </dgm:pt>
    <dgm:pt modelId="{40BB0692-96F7-4545-B75D-159C99272F47}" type="sibTrans" cxnId="{52FAFB53-3912-4BEC-8B73-5F0F2807CFA5}">
      <dgm:prSet/>
      <dgm:spPr/>
      <dgm:t>
        <a:bodyPr/>
        <a:lstStyle/>
        <a:p>
          <a:endParaRPr lang="en-US"/>
        </a:p>
      </dgm:t>
    </dgm:pt>
    <dgm:pt modelId="{366A8C6B-7CA1-4404-9A99-CB892225C9BA}" type="pres">
      <dgm:prSet presAssocID="{7C898A52-D613-46F8-B9D6-731D17657D4E}" presName="Name0" presStyleCnt="0">
        <dgm:presLayoutVars>
          <dgm:dir/>
          <dgm:animLvl val="lvl"/>
          <dgm:resizeHandles val="exact"/>
        </dgm:presLayoutVars>
      </dgm:prSet>
      <dgm:spPr/>
    </dgm:pt>
    <dgm:pt modelId="{1FD078A4-325A-4DEB-8E25-A0C6AA9169AB}" type="pres">
      <dgm:prSet presAssocID="{4FBBBFF6-7630-4C5A-B95A-6A26616F4A4A}" presName="linNode" presStyleCnt="0"/>
      <dgm:spPr/>
    </dgm:pt>
    <dgm:pt modelId="{A0471FF0-FC33-499A-AC52-CB537AD0127F}" type="pres">
      <dgm:prSet presAssocID="{4FBBBFF6-7630-4C5A-B95A-6A26616F4A4A}" presName="parTx" presStyleLbl="revTx" presStyleIdx="0" presStyleCnt="4">
        <dgm:presLayoutVars>
          <dgm:chMax val="1"/>
          <dgm:bulletEnabled val="1"/>
        </dgm:presLayoutVars>
      </dgm:prSet>
      <dgm:spPr/>
    </dgm:pt>
    <dgm:pt modelId="{6095483A-C0AD-40D7-96C9-BA0124E25436}" type="pres">
      <dgm:prSet presAssocID="{4FBBBFF6-7630-4C5A-B95A-6A26616F4A4A}" presName="bracket" presStyleLbl="parChTrans1D1" presStyleIdx="0" presStyleCnt="4"/>
      <dgm:spPr/>
    </dgm:pt>
    <dgm:pt modelId="{6D61029F-BF07-4AC5-9426-2027D7EFEFAE}" type="pres">
      <dgm:prSet presAssocID="{4FBBBFF6-7630-4C5A-B95A-6A26616F4A4A}" presName="spH" presStyleCnt="0"/>
      <dgm:spPr/>
    </dgm:pt>
    <dgm:pt modelId="{E342BA11-BA5F-47E9-9B0E-76F185424F23}" type="pres">
      <dgm:prSet presAssocID="{4FBBBFF6-7630-4C5A-B95A-6A26616F4A4A}" presName="desTx" presStyleLbl="node1" presStyleIdx="0" presStyleCnt="4" custScaleY="41856">
        <dgm:presLayoutVars>
          <dgm:bulletEnabled val="1"/>
        </dgm:presLayoutVars>
      </dgm:prSet>
      <dgm:spPr/>
    </dgm:pt>
    <dgm:pt modelId="{1224925E-84E5-4BBF-8FDC-D46750D5BB9C}" type="pres">
      <dgm:prSet presAssocID="{2B74C816-95F9-4E29-BDB8-6D772EF435CA}" presName="spV" presStyleCnt="0"/>
      <dgm:spPr/>
    </dgm:pt>
    <dgm:pt modelId="{B0279E0A-DD58-4079-9FC4-ED781FFA3E45}" type="pres">
      <dgm:prSet presAssocID="{522D6191-BC39-4141-A4E4-F04EFFDAE8AB}" presName="linNode" presStyleCnt="0"/>
      <dgm:spPr/>
    </dgm:pt>
    <dgm:pt modelId="{7EEA7FF2-7CCD-45F7-AE30-32630CA4C49E}" type="pres">
      <dgm:prSet presAssocID="{522D6191-BC39-4141-A4E4-F04EFFDAE8AB}" presName="parTx" presStyleLbl="revTx" presStyleIdx="1" presStyleCnt="4">
        <dgm:presLayoutVars>
          <dgm:chMax val="1"/>
          <dgm:bulletEnabled val="1"/>
        </dgm:presLayoutVars>
      </dgm:prSet>
      <dgm:spPr/>
    </dgm:pt>
    <dgm:pt modelId="{6020D6CA-3210-49E1-A105-F3EE117E23ED}" type="pres">
      <dgm:prSet presAssocID="{522D6191-BC39-4141-A4E4-F04EFFDAE8AB}" presName="bracket" presStyleLbl="parChTrans1D1" presStyleIdx="1" presStyleCnt="4"/>
      <dgm:spPr/>
    </dgm:pt>
    <dgm:pt modelId="{881832E9-61FA-4295-AD51-3A61E1F30BCE}" type="pres">
      <dgm:prSet presAssocID="{522D6191-BC39-4141-A4E4-F04EFFDAE8AB}" presName="spH" presStyleCnt="0"/>
      <dgm:spPr/>
    </dgm:pt>
    <dgm:pt modelId="{C0C2B5AE-E28B-495D-85FE-26D325D7788D}" type="pres">
      <dgm:prSet presAssocID="{522D6191-BC39-4141-A4E4-F04EFFDAE8AB}" presName="desTx" presStyleLbl="node1" presStyleIdx="1" presStyleCnt="4" custScaleY="43974" custLinFactNeighborX="18586" custLinFactNeighborY="-3464">
        <dgm:presLayoutVars>
          <dgm:bulletEnabled val="1"/>
        </dgm:presLayoutVars>
      </dgm:prSet>
      <dgm:spPr/>
    </dgm:pt>
    <dgm:pt modelId="{F76FD4A8-CECD-4C19-B409-D61515BF3A08}" type="pres">
      <dgm:prSet presAssocID="{8F7D79B0-3BE2-4E7D-932C-D5009D53DC3E}" presName="spV" presStyleCnt="0"/>
      <dgm:spPr/>
    </dgm:pt>
    <dgm:pt modelId="{2331BB93-9FD8-4307-9ED5-34E884995A12}" type="pres">
      <dgm:prSet presAssocID="{1F5DEA76-E69E-43EB-992F-3BD52465AB4B}" presName="linNode" presStyleCnt="0"/>
      <dgm:spPr/>
    </dgm:pt>
    <dgm:pt modelId="{6C68B37C-4BA0-4639-AE76-AE3FBFBE4636}" type="pres">
      <dgm:prSet presAssocID="{1F5DEA76-E69E-43EB-992F-3BD52465AB4B}" presName="parTx" presStyleLbl="revTx" presStyleIdx="2" presStyleCnt="4">
        <dgm:presLayoutVars>
          <dgm:chMax val="1"/>
          <dgm:bulletEnabled val="1"/>
        </dgm:presLayoutVars>
      </dgm:prSet>
      <dgm:spPr/>
    </dgm:pt>
    <dgm:pt modelId="{5F499632-02B6-4220-8987-B28FA3894F1F}" type="pres">
      <dgm:prSet presAssocID="{1F5DEA76-E69E-43EB-992F-3BD52465AB4B}" presName="bracket" presStyleLbl="parChTrans1D1" presStyleIdx="2" presStyleCnt="4"/>
      <dgm:spPr/>
    </dgm:pt>
    <dgm:pt modelId="{0958DD2E-7EBF-422B-8BAE-C12D9F6EC22E}" type="pres">
      <dgm:prSet presAssocID="{1F5DEA76-E69E-43EB-992F-3BD52465AB4B}" presName="spH" presStyleCnt="0"/>
      <dgm:spPr/>
    </dgm:pt>
    <dgm:pt modelId="{6F49FDC6-478F-4F6C-A7B2-90244A2A6E6D}" type="pres">
      <dgm:prSet presAssocID="{1F5DEA76-E69E-43EB-992F-3BD52465AB4B}" presName="desTx" presStyleLbl="node1" presStyleIdx="2" presStyleCnt="4" custScaleY="41134">
        <dgm:presLayoutVars>
          <dgm:bulletEnabled val="1"/>
        </dgm:presLayoutVars>
      </dgm:prSet>
      <dgm:spPr/>
    </dgm:pt>
    <dgm:pt modelId="{8C6576A3-BC61-4074-92F6-D026CA63C384}" type="pres">
      <dgm:prSet presAssocID="{8B26BF0C-F865-471E-8E0C-8EC603B8E194}" presName="spV" presStyleCnt="0"/>
      <dgm:spPr/>
    </dgm:pt>
    <dgm:pt modelId="{CCA66FDB-4E1F-44B0-A46D-E3952BA27820}" type="pres">
      <dgm:prSet presAssocID="{4AECC676-EB11-4691-B7B9-5833794B9511}" presName="linNode" presStyleCnt="0"/>
      <dgm:spPr/>
    </dgm:pt>
    <dgm:pt modelId="{0E782DFB-15B2-4442-A389-3E67C121F113}" type="pres">
      <dgm:prSet presAssocID="{4AECC676-EB11-4691-B7B9-5833794B9511}" presName="parTx" presStyleLbl="revTx" presStyleIdx="3" presStyleCnt="4">
        <dgm:presLayoutVars>
          <dgm:chMax val="1"/>
          <dgm:bulletEnabled val="1"/>
        </dgm:presLayoutVars>
      </dgm:prSet>
      <dgm:spPr/>
    </dgm:pt>
    <dgm:pt modelId="{60E5CD00-645C-42BA-8BF1-0217E0DABD97}" type="pres">
      <dgm:prSet presAssocID="{4AECC676-EB11-4691-B7B9-5833794B9511}" presName="bracket" presStyleLbl="parChTrans1D1" presStyleIdx="3" presStyleCnt="4"/>
      <dgm:spPr/>
    </dgm:pt>
    <dgm:pt modelId="{A0C1A56D-6AE0-44C6-89CD-2630DB0CF5F7}" type="pres">
      <dgm:prSet presAssocID="{4AECC676-EB11-4691-B7B9-5833794B9511}" presName="spH" presStyleCnt="0"/>
      <dgm:spPr/>
    </dgm:pt>
    <dgm:pt modelId="{0CA81DBF-45CE-409D-A75D-7126A668AD2E}" type="pres">
      <dgm:prSet presAssocID="{4AECC676-EB11-4691-B7B9-5833794B9511}" presName="desTx" presStyleLbl="node1" presStyleIdx="3" presStyleCnt="4" custScaleY="41856">
        <dgm:presLayoutVars>
          <dgm:bulletEnabled val="1"/>
        </dgm:presLayoutVars>
      </dgm:prSet>
      <dgm:spPr/>
    </dgm:pt>
  </dgm:ptLst>
  <dgm:cxnLst>
    <dgm:cxn modelId="{2828C907-74A4-4C22-B73B-2F0C82864DD8}" type="presOf" srcId="{4FBBBFF6-7630-4C5A-B95A-6A26616F4A4A}" destId="{A0471FF0-FC33-499A-AC52-CB537AD0127F}" srcOrd="0" destOrd="0" presId="urn:diagrams.loki3.com/BracketList"/>
    <dgm:cxn modelId="{37E30617-CA08-4392-B87B-F4A410A5D10A}" type="presOf" srcId="{0FF3986E-BD50-4E7F-BEB6-34E07C26E45E}" destId="{6F49FDC6-478F-4F6C-A7B2-90244A2A6E6D}" srcOrd="0" destOrd="0" presId="urn:diagrams.loki3.com/BracketList"/>
    <dgm:cxn modelId="{4D85001D-20FE-4903-85F2-8C74C776ABF8}" type="presOf" srcId="{1F5DEA76-E69E-43EB-992F-3BD52465AB4B}" destId="{6C68B37C-4BA0-4639-AE76-AE3FBFBE4636}" srcOrd="0" destOrd="0" presId="urn:diagrams.loki3.com/BracketList"/>
    <dgm:cxn modelId="{56B28D5C-17E7-4293-8429-328797EC3D22}" srcId="{7C898A52-D613-46F8-B9D6-731D17657D4E}" destId="{522D6191-BC39-4141-A4E4-F04EFFDAE8AB}" srcOrd="1" destOrd="0" parTransId="{F84D769E-957C-4CFB-A28D-B65061C38A67}" sibTransId="{8F7D79B0-3BE2-4E7D-932C-D5009D53DC3E}"/>
    <dgm:cxn modelId="{3CD8BE69-178B-4177-899A-9305CCBF6BE0}" type="presOf" srcId="{522D6191-BC39-4141-A4E4-F04EFFDAE8AB}" destId="{7EEA7FF2-7CCD-45F7-AE30-32630CA4C49E}" srcOrd="0" destOrd="0" presId="urn:diagrams.loki3.com/BracketList"/>
    <dgm:cxn modelId="{6BAE0951-02B8-4F9C-9906-CBDE0DBC9210}" type="presOf" srcId="{CD06565D-AA55-48EB-A116-51192A382031}" destId="{0CA81DBF-45CE-409D-A75D-7126A668AD2E}" srcOrd="0" destOrd="0" presId="urn:diagrams.loki3.com/BracketList"/>
    <dgm:cxn modelId="{EF0C3051-B6CA-499E-93CE-A9A49602E719}" type="presOf" srcId="{37D9C93F-CD8A-416B-8D3F-052F43688E24}" destId="{E342BA11-BA5F-47E9-9B0E-76F185424F23}" srcOrd="0" destOrd="0" presId="urn:diagrams.loki3.com/BracketList"/>
    <dgm:cxn modelId="{52FAFB53-3912-4BEC-8B73-5F0F2807CFA5}" srcId="{7C898A52-D613-46F8-B9D6-731D17657D4E}" destId="{4AECC676-EB11-4691-B7B9-5833794B9511}" srcOrd="3" destOrd="0" parTransId="{C4FBBC1A-5731-42F5-ADD8-C60728934248}" sibTransId="{40BB0692-96F7-4545-B75D-159C99272F47}"/>
    <dgm:cxn modelId="{8C24B978-A545-402C-88C6-276A06DE96E7}" type="presOf" srcId="{5727D1DE-3D61-4922-AA5A-6E64F4BD17D2}" destId="{C0C2B5AE-E28B-495D-85FE-26D325D7788D}" srcOrd="0" destOrd="0" presId="urn:diagrams.loki3.com/BracketList"/>
    <dgm:cxn modelId="{DAF0C478-A76D-4EBA-83E8-C249318AD34E}" srcId="{4AECC676-EB11-4691-B7B9-5833794B9511}" destId="{CD06565D-AA55-48EB-A116-51192A382031}" srcOrd="0" destOrd="0" parTransId="{3B3E9393-D243-4B7C-BB13-ECE3E3B5701F}" sibTransId="{70288563-7CBC-4914-8565-6B90A564DBFC}"/>
    <dgm:cxn modelId="{7D3A4E8B-A74F-4A1F-8FCA-FCAF0444A222}" srcId="{7C898A52-D613-46F8-B9D6-731D17657D4E}" destId="{4FBBBFF6-7630-4C5A-B95A-6A26616F4A4A}" srcOrd="0" destOrd="0" parTransId="{A9690676-17CA-443F-9BFD-FEFA5A1B079A}" sibTransId="{2B74C816-95F9-4E29-BDB8-6D772EF435CA}"/>
    <dgm:cxn modelId="{DBB43697-6EDE-4471-9062-152D2F5303AE}" srcId="{522D6191-BC39-4141-A4E4-F04EFFDAE8AB}" destId="{5727D1DE-3D61-4922-AA5A-6E64F4BD17D2}" srcOrd="0" destOrd="0" parTransId="{D59EA97C-DE59-46BA-BAFB-47E9CBE1BC31}" sibTransId="{BF7057C3-363A-4E0F-8113-EBD00C8BEC4E}"/>
    <dgm:cxn modelId="{89CA97B9-2936-4378-BF02-0E638750B715}" type="presOf" srcId="{4AECC676-EB11-4691-B7B9-5833794B9511}" destId="{0E782DFB-15B2-4442-A389-3E67C121F113}" srcOrd="0" destOrd="0" presId="urn:diagrams.loki3.com/BracketList"/>
    <dgm:cxn modelId="{4D7346BC-8194-4FA5-AB70-AF122F8393B7}" srcId="{4FBBBFF6-7630-4C5A-B95A-6A26616F4A4A}" destId="{37D9C93F-CD8A-416B-8D3F-052F43688E24}" srcOrd="0" destOrd="0" parTransId="{88C9EABE-43D6-4F36-8F86-3C1474919660}" sibTransId="{9749B239-19A7-4433-9348-624243013BE1}"/>
    <dgm:cxn modelId="{7DADA3D3-19B4-469C-809B-0AB703C1DE30}" srcId="{7C898A52-D613-46F8-B9D6-731D17657D4E}" destId="{1F5DEA76-E69E-43EB-992F-3BD52465AB4B}" srcOrd="2" destOrd="0" parTransId="{96BF6D6C-CBDF-443F-81FF-0A0538388471}" sibTransId="{8B26BF0C-F865-471E-8E0C-8EC603B8E194}"/>
    <dgm:cxn modelId="{AA32C7EF-9321-463F-BBB6-2258F12C1FA9}" srcId="{1F5DEA76-E69E-43EB-992F-3BD52465AB4B}" destId="{0FF3986E-BD50-4E7F-BEB6-34E07C26E45E}" srcOrd="0" destOrd="0" parTransId="{03ECA8F4-9C88-43BF-9175-20A698C8A295}" sibTransId="{1259089C-1AB7-48A0-AB3B-67581B99ADCB}"/>
    <dgm:cxn modelId="{E36DE5FA-98A7-4574-B8A6-3DEA9991582F}" type="presOf" srcId="{7C898A52-D613-46F8-B9D6-731D17657D4E}" destId="{366A8C6B-7CA1-4404-9A99-CB892225C9BA}" srcOrd="0" destOrd="0" presId="urn:diagrams.loki3.com/BracketList"/>
    <dgm:cxn modelId="{0ECFDCAB-A3B5-472C-8882-D42DD8D617C7}" type="presParOf" srcId="{366A8C6B-7CA1-4404-9A99-CB892225C9BA}" destId="{1FD078A4-325A-4DEB-8E25-A0C6AA9169AB}" srcOrd="0" destOrd="0" presId="urn:diagrams.loki3.com/BracketList"/>
    <dgm:cxn modelId="{0C55DCAF-3D0F-4212-A2EE-5B1D63448909}" type="presParOf" srcId="{1FD078A4-325A-4DEB-8E25-A0C6AA9169AB}" destId="{A0471FF0-FC33-499A-AC52-CB537AD0127F}" srcOrd="0" destOrd="0" presId="urn:diagrams.loki3.com/BracketList"/>
    <dgm:cxn modelId="{DE81B43F-8EA4-414A-81DF-4BA67D49F0D6}" type="presParOf" srcId="{1FD078A4-325A-4DEB-8E25-A0C6AA9169AB}" destId="{6095483A-C0AD-40D7-96C9-BA0124E25436}" srcOrd="1" destOrd="0" presId="urn:diagrams.loki3.com/BracketList"/>
    <dgm:cxn modelId="{87553682-0947-4572-98D1-D33898D5AF9E}" type="presParOf" srcId="{1FD078A4-325A-4DEB-8E25-A0C6AA9169AB}" destId="{6D61029F-BF07-4AC5-9426-2027D7EFEFAE}" srcOrd="2" destOrd="0" presId="urn:diagrams.loki3.com/BracketList"/>
    <dgm:cxn modelId="{C6C0D4B0-ED3A-4E32-B1E9-4F41147128C3}" type="presParOf" srcId="{1FD078A4-325A-4DEB-8E25-A0C6AA9169AB}" destId="{E342BA11-BA5F-47E9-9B0E-76F185424F23}" srcOrd="3" destOrd="0" presId="urn:diagrams.loki3.com/BracketList"/>
    <dgm:cxn modelId="{9DA99BEF-E5D5-40B8-A43B-25EE70199BEA}" type="presParOf" srcId="{366A8C6B-7CA1-4404-9A99-CB892225C9BA}" destId="{1224925E-84E5-4BBF-8FDC-D46750D5BB9C}" srcOrd="1" destOrd="0" presId="urn:diagrams.loki3.com/BracketList"/>
    <dgm:cxn modelId="{17CDF4D1-CC83-4596-9B93-262FAC237F8C}" type="presParOf" srcId="{366A8C6B-7CA1-4404-9A99-CB892225C9BA}" destId="{B0279E0A-DD58-4079-9FC4-ED781FFA3E45}" srcOrd="2" destOrd="0" presId="urn:diagrams.loki3.com/BracketList"/>
    <dgm:cxn modelId="{95BE6344-7EF1-4971-990D-B7C7264666EA}" type="presParOf" srcId="{B0279E0A-DD58-4079-9FC4-ED781FFA3E45}" destId="{7EEA7FF2-7CCD-45F7-AE30-32630CA4C49E}" srcOrd="0" destOrd="0" presId="urn:diagrams.loki3.com/BracketList"/>
    <dgm:cxn modelId="{22F272E3-5B3F-4B63-8A32-13963CE73BFB}" type="presParOf" srcId="{B0279E0A-DD58-4079-9FC4-ED781FFA3E45}" destId="{6020D6CA-3210-49E1-A105-F3EE117E23ED}" srcOrd="1" destOrd="0" presId="urn:diagrams.loki3.com/BracketList"/>
    <dgm:cxn modelId="{E8691849-1127-46A1-B0B3-30466E7AAD47}" type="presParOf" srcId="{B0279E0A-DD58-4079-9FC4-ED781FFA3E45}" destId="{881832E9-61FA-4295-AD51-3A61E1F30BCE}" srcOrd="2" destOrd="0" presId="urn:diagrams.loki3.com/BracketList"/>
    <dgm:cxn modelId="{B6223781-61E4-492E-B97D-EB124C5A6F68}" type="presParOf" srcId="{B0279E0A-DD58-4079-9FC4-ED781FFA3E45}" destId="{C0C2B5AE-E28B-495D-85FE-26D325D7788D}" srcOrd="3" destOrd="0" presId="urn:diagrams.loki3.com/BracketList"/>
    <dgm:cxn modelId="{ECF37526-FA65-4C15-965D-98A2DA592D7E}" type="presParOf" srcId="{366A8C6B-7CA1-4404-9A99-CB892225C9BA}" destId="{F76FD4A8-CECD-4C19-B409-D61515BF3A08}" srcOrd="3" destOrd="0" presId="urn:diagrams.loki3.com/BracketList"/>
    <dgm:cxn modelId="{8330A133-57A5-4A40-AF6A-028AB1AD7B5C}" type="presParOf" srcId="{366A8C6B-7CA1-4404-9A99-CB892225C9BA}" destId="{2331BB93-9FD8-4307-9ED5-34E884995A12}" srcOrd="4" destOrd="0" presId="urn:diagrams.loki3.com/BracketList"/>
    <dgm:cxn modelId="{E74068EA-69DC-4FF2-ABF3-64619FED7455}" type="presParOf" srcId="{2331BB93-9FD8-4307-9ED5-34E884995A12}" destId="{6C68B37C-4BA0-4639-AE76-AE3FBFBE4636}" srcOrd="0" destOrd="0" presId="urn:diagrams.loki3.com/BracketList"/>
    <dgm:cxn modelId="{993AE959-7A05-4870-96F3-4F093FCC1736}" type="presParOf" srcId="{2331BB93-9FD8-4307-9ED5-34E884995A12}" destId="{5F499632-02B6-4220-8987-B28FA3894F1F}" srcOrd="1" destOrd="0" presId="urn:diagrams.loki3.com/BracketList"/>
    <dgm:cxn modelId="{0784DED7-F769-4374-9EF3-3608036B2265}" type="presParOf" srcId="{2331BB93-9FD8-4307-9ED5-34E884995A12}" destId="{0958DD2E-7EBF-422B-8BAE-C12D9F6EC22E}" srcOrd="2" destOrd="0" presId="urn:diagrams.loki3.com/BracketList"/>
    <dgm:cxn modelId="{EC0F9DD2-D50A-48CF-BC38-2FF996B17D5D}" type="presParOf" srcId="{2331BB93-9FD8-4307-9ED5-34E884995A12}" destId="{6F49FDC6-478F-4F6C-A7B2-90244A2A6E6D}" srcOrd="3" destOrd="0" presId="urn:diagrams.loki3.com/BracketList"/>
    <dgm:cxn modelId="{0DA18D53-3BB9-42B8-9AE2-87BA3DED15B1}" type="presParOf" srcId="{366A8C6B-7CA1-4404-9A99-CB892225C9BA}" destId="{8C6576A3-BC61-4074-92F6-D026CA63C384}" srcOrd="5" destOrd="0" presId="urn:diagrams.loki3.com/BracketList"/>
    <dgm:cxn modelId="{17F75F1E-3CC5-4742-BDE6-1215B0A6C269}" type="presParOf" srcId="{366A8C6B-7CA1-4404-9A99-CB892225C9BA}" destId="{CCA66FDB-4E1F-44B0-A46D-E3952BA27820}" srcOrd="6" destOrd="0" presId="urn:diagrams.loki3.com/BracketList"/>
    <dgm:cxn modelId="{F15E783C-0A55-47B0-A344-D795BC12F4B7}" type="presParOf" srcId="{CCA66FDB-4E1F-44B0-A46D-E3952BA27820}" destId="{0E782DFB-15B2-4442-A389-3E67C121F113}" srcOrd="0" destOrd="0" presId="urn:diagrams.loki3.com/BracketList"/>
    <dgm:cxn modelId="{FB040C29-3386-496B-A369-D4E0CFA9B60A}" type="presParOf" srcId="{CCA66FDB-4E1F-44B0-A46D-E3952BA27820}" destId="{60E5CD00-645C-42BA-8BF1-0217E0DABD97}" srcOrd="1" destOrd="0" presId="urn:diagrams.loki3.com/BracketList"/>
    <dgm:cxn modelId="{B2B7FBFB-A6C1-4185-8424-5893FB1A76A4}" type="presParOf" srcId="{CCA66FDB-4E1F-44B0-A46D-E3952BA27820}" destId="{A0C1A56D-6AE0-44C6-89CD-2630DB0CF5F7}" srcOrd="2" destOrd="0" presId="urn:diagrams.loki3.com/BracketList"/>
    <dgm:cxn modelId="{C7EF2570-A435-4A10-AA8C-517DF4387461}" type="presParOf" srcId="{CCA66FDB-4E1F-44B0-A46D-E3952BA27820}" destId="{0CA81DBF-45CE-409D-A75D-7126A668AD2E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1FC07E-E029-4152-ACD7-2F34ED1BBFF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0A6584-7B9A-4BA1-99A5-2809049320AA}">
      <dgm:prSet/>
      <dgm:spPr>
        <a:solidFill>
          <a:srgbClr val="92D050"/>
        </a:solidFill>
      </dgm:spPr>
      <dgm:t>
        <a:bodyPr/>
        <a:lstStyle/>
        <a:p>
          <a:r>
            <a:rPr lang="en-US" b="1"/>
            <a:t>Every month, Salesforce DMP:</a:t>
          </a:r>
          <a:endParaRPr lang="en-US"/>
        </a:p>
      </dgm:t>
    </dgm:pt>
    <dgm:pt modelId="{6C4AC3D3-8728-4D77-B0CA-97E8591F6999}" type="parTrans" cxnId="{FF35EE78-38F7-4C49-940B-2C6337EB7419}">
      <dgm:prSet/>
      <dgm:spPr/>
      <dgm:t>
        <a:bodyPr/>
        <a:lstStyle/>
        <a:p>
          <a:endParaRPr lang="en-US"/>
        </a:p>
      </dgm:t>
    </dgm:pt>
    <dgm:pt modelId="{201BC0DC-1383-4EFB-9BD2-1446DC6CAB8F}" type="sibTrans" cxnId="{FF35EE78-38F7-4C49-940B-2C6337EB7419}">
      <dgm:prSet/>
      <dgm:spPr/>
      <dgm:t>
        <a:bodyPr/>
        <a:lstStyle/>
        <a:p>
          <a:endParaRPr lang="en-US"/>
        </a:p>
      </dgm:t>
    </dgm:pt>
    <dgm:pt modelId="{40FE7AB2-A0F4-467A-A110-4ECCB74CDF5D}">
      <dgm:prSet/>
      <dgm:spPr>
        <a:solidFill>
          <a:srgbClr val="E6FDFE">
            <a:alpha val="89804"/>
          </a:srgbClr>
        </a:solidFill>
      </dgm:spPr>
      <dgm:t>
        <a:bodyPr/>
        <a:lstStyle/>
        <a:p>
          <a:r>
            <a:rPr lang="en-US" b="1" dirty="0"/>
            <a:t>Interacts with more than 3 billion browsers and devices.</a:t>
          </a:r>
          <a:endParaRPr lang="en-US" dirty="0"/>
        </a:p>
      </dgm:t>
    </dgm:pt>
    <dgm:pt modelId="{2F3D835E-5205-4638-9991-245BD458E5B1}" type="parTrans" cxnId="{643FCA25-17A0-4239-A2C2-AC4B82EE8ABE}">
      <dgm:prSet/>
      <dgm:spPr/>
      <dgm:t>
        <a:bodyPr/>
        <a:lstStyle/>
        <a:p>
          <a:endParaRPr lang="en-US"/>
        </a:p>
      </dgm:t>
    </dgm:pt>
    <dgm:pt modelId="{98396F1F-D7A0-4C6A-8F62-419098AC9E57}" type="sibTrans" cxnId="{643FCA25-17A0-4239-A2C2-AC4B82EE8ABE}">
      <dgm:prSet/>
      <dgm:spPr/>
      <dgm:t>
        <a:bodyPr/>
        <a:lstStyle/>
        <a:p>
          <a:endParaRPr lang="en-US"/>
        </a:p>
      </dgm:t>
    </dgm:pt>
    <dgm:pt modelId="{4E0340E2-3F38-4269-9741-2996D162A12D}">
      <dgm:prSet/>
      <dgm:spPr>
        <a:solidFill>
          <a:srgbClr val="E6FDFE">
            <a:alpha val="89804"/>
          </a:srgbClr>
        </a:solidFill>
      </dgm:spPr>
      <dgm:t>
        <a:bodyPr/>
        <a:lstStyle/>
        <a:p>
          <a:r>
            <a:rPr lang="en-US" b="1"/>
            <a:t>Supports more than 200 billion data collection events</a:t>
          </a:r>
          <a:endParaRPr lang="en-US"/>
        </a:p>
      </dgm:t>
    </dgm:pt>
    <dgm:pt modelId="{AC059F09-23F6-4F69-BB08-1CDA6B1D8278}" type="parTrans" cxnId="{004E2454-4DB2-44C3-AAD4-02B98D070D1B}">
      <dgm:prSet/>
      <dgm:spPr/>
      <dgm:t>
        <a:bodyPr/>
        <a:lstStyle/>
        <a:p>
          <a:endParaRPr lang="en-US"/>
        </a:p>
      </dgm:t>
    </dgm:pt>
    <dgm:pt modelId="{512DDC76-2713-4697-8D67-E3A18FBF01D8}" type="sibTrans" cxnId="{004E2454-4DB2-44C3-AAD4-02B98D070D1B}">
      <dgm:prSet/>
      <dgm:spPr/>
      <dgm:t>
        <a:bodyPr/>
        <a:lstStyle/>
        <a:p>
          <a:endParaRPr lang="en-US"/>
        </a:p>
      </dgm:t>
    </dgm:pt>
    <dgm:pt modelId="{41E50A6F-C211-4940-A59A-A9E5E4CB9CC4}">
      <dgm:prSet/>
      <dgm:spPr>
        <a:solidFill>
          <a:srgbClr val="E6FDFE">
            <a:alpha val="89804"/>
          </a:srgbClr>
        </a:solidFill>
      </dgm:spPr>
      <dgm:t>
        <a:bodyPr/>
        <a:lstStyle/>
        <a:p>
          <a:r>
            <a:rPr lang="en-US" b="1"/>
            <a:t>Processes more than 5 billion CRM records.</a:t>
          </a:r>
          <a:endParaRPr lang="en-US"/>
        </a:p>
      </dgm:t>
    </dgm:pt>
    <dgm:pt modelId="{3B6480C4-C041-4596-A249-5B6BE3B32526}" type="parTrans" cxnId="{245AD227-7065-4899-BEC6-D9CA426EB4AD}">
      <dgm:prSet/>
      <dgm:spPr/>
      <dgm:t>
        <a:bodyPr/>
        <a:lstStyle/>
        <a:p>
          <a:endParaRPr lang="en-US"/>
        </a:p>
      </dgm:t>
    </dgm:pt>
    <dgm:pt modelId="{F3EEDFD8-FF21-4B70-BA1F-B7BB32B0F136}" type="sibTrans" cxnId="{245AD227-7065-4899-BEC6-D9CA426EB4AD}">
      <dgm:prSet/>
      <dgm:spPr/>
      <dgm:t>
        <a:bodyPr/>
        <a:lstStyle/>
        <a:p>
          <a:endParaRPr lang="en-US"/>
        </a:p>
      </dgm:t>
    </dgm:pt>
    <dgm:pt modelId="{C9488AF2-D10A-4258-A35C-CE94D605AE82}">
      <dgm:prSet/>
      <dgm:spPr>
        <a:solidFill>
          <a:srgbClr val="E6FDFE">
            <a:alpha val="89804"/>
          </a:srgbClr>
        </a:solidFill>
      </dgm:spPr>
      <dgm:t>
        <a:bodyPr/>
        <a:lstStyle/>
        <a:p>
          <a:r>
            <a:rPr lang="en-US" b="1"/>
            <a:t>Orchestrates more than 200 billion personalized consumer experiences.</a:t>
          </a:r>
          <a:endParaRPr lang="en-US"/>
        </a:p>
      </dgm:t>
    </dgm:pt>
    <dgm:pt modelId="{5EE5D100-5B1F-407D-8293-8C9050870CDF}" type="parTrans" cxnId="{A20C1BF0-A1EB-4750-AEF8-66F22FA8D959}">
      <dgm:prSet/>
      <dgm:spPr/>
      <dgm:t>
        <a:bodyPr/>
        <a:lstStyle/>
        <a:p>
          <a:endParaRPr lang="en-US"/>
        </a:p>
      </dgm:t>
    </dgm:pt>
    <dgm:pt modelId="{71698879-3496-4FCC-B967-5710906D902F}" type="sibTrans" cxnId="{A20C1BF0-A1EB-4750-AEF8-66F22FA8D959}">
      <dgm:prSet/>
      <dgm:spPr/>
      <dgm:t>
        <a:bodyPr/>
        <a:lstStyle/>
        <a:p>
          <a:endParaRPr lang="en-US"/>
        </a:p>
      </dgm:t>
    </dgm:pt>
    <dgm:pt modelId="{82FEC2B2-5539-4CEA-BEAC-41B4A14F8DA6}" type="pres">
      <dgm:prSet presAssocID="{EC1FC07E-E029-4152-ACD7-2F34ED1BBFFA}" presName="Name0" presStyleCnt="0">
        <dgm:presLayoutVars>
          <dgm:dir/>
          <dgm:animLvl val="lvl"/>
          <dgm:resizeHandles val="exact"/>
        </dgm:presLayoutVars>
      </dgm:prSet>
      <dgm:spPr/>
    </dgm:pt>
    <dgm:pt modelId="{DA98DBD2-2D1C-4052-B431-9F8A81D51343}" type="pres">
      <dgm:prSet presAssocID="{540A6584-7B9A-4BA1-99A5-2809049320AA}" presName="linNode" presStyleCnt="0"/>
      <dgm:spPr/>
    </dgm:pt>
    <dgm:pt modelId="{5587A10B-E0F5-4274-A90B-5B1A01F1F8B7}" type="pres">
      <dgm:prSet presAssocID="{540A6584-7B9A-4BA1-99A5-2809049320AA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9C9792B0-8E7F-4EE6-97F5-FA3CAA70438B}" type="pres">
      <dgm:prSet presAssocID="{540A6584-7B9A-4BA1-99A5-2809049320AA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643FCA25-17A0-4239-A2C2-AC4B82EE8ABE}" srcId="{540A6584-7B9A-4BA1-99A5-2809049320AA}" destId="{40FE7AB2-A0F4-467A-A110-4ECCB74CDF5D}" srcOrd="0" destOrd="0" parTransId="{2F3D835E-5205-4638-9991-245BD458E5B1}" sibTransId="{98396F1F-D7A0-4C6A-8F62-419098AC9E57}"/>
    <dgm:cxn modelId="{245AD227-7065-4899-BEC6-D9CA426EB4AD}" srcId="{540A6584-7B9A-4BA1-99A5-2809049320AA}" destId="{41E50A6F-C211-4940-A59A-A9E5E4CB9CC4}" srcOrd="2" destOrd="0" parTransId="{3B6480C4-C041-4596-A249-5B6BE3B32526}" sibTransId="{F3EEDFD8-FF21-4B70-BA1F-B7BB32B0F136}"/>
    <dgm:cxn modelId="{7108A328-2809-46FC-818E-1901BA88D45B}" type="presOf" srcId="{EC1FC07E-E029-4152-ACD7-2F34ED1BBFFA}" destId="{82FEC2B2-5539-4CEA-BEAC-41B4A14F8DA6}" srcOrd="0" destOrd="0" presId="urn:microsoft.com/office/officeart/2005/8/layout/vList5"/>
    <dgm:cxn modelId="{004E2454-4DB2-44C3-AAD4-02B98D070D1B}" srcId="{540A6584-7B9A-4BA1-99A5-2809049320AA}" destId="{4E0340E2-3F38-4269-9741-2996D162A12D}" srcOrd="1" destOrd="0" parTransId="{AC059F09-23F6-4F69-BB08-1CDA6B1D8278}" sibTransId="{512DDC76-2713-4697-8D67-E3A18FBF01D8}"/>
    <dgm:cxn modelId="{FF35EE78-38F7-4C49-940B-2C6337EB7419}" srcId="{EC1FC07E-E029-4152-ACD7-2F34ED1BBFFA}" destId="{540A6584-7B9A-4BA1-99A5-2809049320AA}" srcOrd="0" destOrd="0" parTransId="{6C4AC3D3-8728-4D77-B0CA-97E8591F6999}" sibTransId="{201BC0DC-1383-4EFB-9BD2-1446DC6CAB8F}"/>
    <dgm:cxn modelId="{59400286-31DF-4074-B5C4-7D1DC534A444}" type="presOf" srcId="{41E50A6F-C211-4940-A59A-A9E5E4CB9CC4}" destId="{9C9792B0-8E7F-4EE6-97F5-FA3CAA70438B}" srcOrd="0" destOrd="2" presId="urn:microsoft.com/office/officeart/2005/8/layout/vList5"/>
    <dgm:cxn modelId="{CED0488D-6274-4576-9435-B72FE31698FA}" type="presOf" srcId="{540A6584-7B9A-4BA1-99A5-2809049320AA}" destId="{5587A10B-E0F5-4274-A90B-5B1A01F1F8B7}" srcOrd="0" destOrd="0" presId="urn:microsoft.com/office/officeart/2005/8/layout/vList5"/>
    <dgm:cxn modelId="{ACAD32C3-C185-4903-ADA1-6A17512756BF}" type="presOf" srcId="{C9488AF2-D10A-4258-A35C-CE94D605AE82}" destId="{9C9792B0-8E7F-4EE6-97F5-FA3CAA70438B}" srcOrd="0" destOrd="3" presId="urn:microsoft.com/office/officeart/2005/8/layout/vList5"/>
    <dgm:cxn modelId="{280ABBCC-A430-4B87-8093-377C10112216}" type="presOf" srcId="{4E0340E2-3F38-4269-9741-2996D162A12D}" destId="{9C9792B0-8E7F-4EE6-97F5-FA3CAA70438B}" srcOrd="0" destOrd="1" presId="urn:microsoft.com/office/officeart/2005/8/layout/vList5"/>
    <dgm:cxn modelId="{D9E0BEEA-7D4F-4ABA-9F66-1EC5D69FE8D9}" type="presOf" srcId="{40FE7AB2-A0F4-467A-A110-4ECCB74CDF5D}" destId="{9C9792B0-8E7F-4EE6-97F5-FA3CAA70438B}" srcOrd="0" destOrd="0" presId="urn:microsoft.com/office/officeart/2005/8/layout/vList5"/>
    <dgm:cxn modelId="{A20C1BF0-A1EB-4750-AEF8-66F22FA8D959}" srcId="{540A6584-7B9A-4BA1-99A5-2809049320AA}" destId="{C9488AF2-D10A-4258-A35C-CE94D605AE82}" srcOrd="3" destOrd="0" parTransId="{5EE5D100-5B1F-407D-8293-8C9050870CDF}" sibTransId="{71698879-3496-4FCC-B967-5710906D902F}"/>
    <dgm:cxn modelId="{83DF5F8D-2650-4436-ACC0-A44643E01ED3}" type="presParOf" srcId="{82FEC2B2-5539-4CEA-BEAC-41B4A14F8DA6}" destId="{DA98DBD2-2D1C-4052-B431-9F8A81D51343}" srcOrd="0" destOrd="0" presId="urn:microsoft.com/office/officeart/2005/8/layout/vList5"/>
    <dgm:cxn modelId="{8A7F6359-7CDA-429C-BEA8-F9789BB0CB28}" type="presParOf" srcId="{DA98DBD2-2D1C-4052-B431-9F8A81D51343}" destId="{5587A10B-E0F5-4274-A90B-5B1A01F1F8B7}" srcOrd="0" destOrd="0" presId="urn:microsoft.com/office/officeart/2005/8/layout/vList5"/>
    <dgm:cxn modelId="{519AD749-EBAF-4092-80A6-0BAA54B89125}" type="presParOf" srcId="{DA98DBD2-2D1C-4052-B431-9F8A81D51343}" destId="{9C9792B0-8E7F-4EE6-97F5-FA3CAA70438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8C3C1-2CE4-4BE9-8F26-21D6882FF9F9}">
      <dsp:nvSpPr>
        <dsp:cNvPr id="0" name=""/>
        <dsp:cNvSpPr/>
      </dsp:nvSpPr>
      <dsp:spPr>
        <a:xfrm>
          <a:off x="3479" y="988698"/>
          <a:ext cx="3392127" cy="1094400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Why DMP ?</a:t>
          </a:r>
        </a:p>
      </dsp:txBody>
      <dsp:txXfrm>
        <a:off x="3479" y="988698"/>
        <a:ext cx="3392127" cy="1094400"/>
      </dsp:txXfrm>
    </dsp:sp>
    <dsp:sp modelId="{474370B1-34F9-4D36-A582-AC09FDE29180}">
      <dsp:nvSpPr>
        <dsp:cNvPr id="0" name=""/>
        <dsp:cNvSpPr/>
      </dsp:nvSpPr>
      <dsp:spPr>
        <a:xfrm>
          <a:off x="3479" y="2083098"/>
          <a:ext cx="3392127" cy="25670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1" kern="1200" dirty="0">
              <a:solidFill>
                <a:schemeClr val="bg2">
                  <a:lumMod val="10000"/>
                </a:schemeClr>
              </a:solidFill>
            </a:rPr>
            <a:t>Its more than just a database.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1" kern="1200" dirty="0">
              <a:solidFill>
                <a:schemeClr val="bg2">
                  <a:lumMod val="10000"/>
                </a:schemeClr>
              </a:solidFill>
            </a:rPr>
            <a:t>Collecting 3</a:t>
          </a:r>
          <a:r>
            <a:rPr lang="en-US" sz="1400" b="1" kern="1200" baseline="30000" dirty="0">
              <a:solidFill>
                <a:schemeClr val="bg2">
                  <a:lumMod val="10000"/>
                </a:schemeClr>
              </a:solidFill>
            </a:rPr>
            <a:t>rd</a:t>
          </a:r>
          <a:r>
            <a:rPr lang="en-US" sz="1400" b="1" kern="1200" dirty="0">
              <a:solidFill>
                <a:schemeClr val="bg2">
                  <a:lumMod val="10000"/>
                </a:schemeClr>
              </a:solidFill>
            </a:rPr>
            <a:t> party and 2</a:t>
          </a:r>
          <a:r>
            <a:rPr lang="en-US" sz="1400" b="1" kern="1200" baseline="30000" dirty="0">
              <a:solidFill>
                <a:schemeClr val="bg2">
                  <a:lumMod val="10000"/>
                </a:schemeClr>
              </a:solidFill>
            </a:rPr>
            <a:t>nd</a:t>
          </a:r>
          <a:r>
            <a:rPr lang="en-US" sz="1400" b="1" kern="1200" dirty="0">
              <a:solidFill>
                <a:schemeClr val="bg2">
                  <a:lumMod val="10000"/>
                </a:schemeClr>
              </a:solidFill>
            </a:rPr>
            <a:t> party data.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i="0" kern="1200" dirty="0">
              <a:solidFill>
                <a:schemeClr val="bg2">
                  <a:lumMod val="10000"/>
                </a:schemeClr>
              </a:solidFill>
            </a:rPr>
            <a:t>user experience on their website or apps, and increase brand recognition.</a:t>
          </a:r>
          <a:endParaRPr lang="en-US" sz="1400" b="1" kern="1200" dirty="0">
            <a:solidFill>
              <a:schemeClr val="bg2">
                <a:lumMod val="10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chemeClr val="bg2">
                  <a:lumMod val="10000"/>
                </a:schemeClr>
              </a:solidFill>
            </a:rPr>
            <a:t>To discover and add new customers online.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chemeClr val="bg2">
                  <a:lumMod val="10000"/>
                </a:schemeClr>
              </a:solidFill>
            </a:rPr>
            <a:t>Enhances conversion.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chemeClr val="bg2">
                  <a:lumMod val="10000"/>
                </a:schemeClr>
              </a:solidFill>
            </a:rPr>
            <a:t> Accurate targeting and personalized content.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b="1" kern="1200" dirty="0">
            <a:solidFill>
              <a:schemeClr val="bg2">
                <a:lumMod val="10000"/>
              </a:schemeClr>
            </a:solidFill>
          </a:endParaRPr>
        </a:p>
      </dsp:txBody>
      <dsp:txXfrm>
        <a:off x="3479" y="2083098"/>
        <a:ext cx="3392127" cy="2567003"/>
      </dsp:txXfrm>
    </dsp:sp>
    <dsp:sp modelId="{08026190-77F9-4A80-BCF2-B8468150421D}">
      <dsp:nvSpPr>
        <dsp:cNvPr id="0" name=""/>
        <dsp:cNvSpPr/>
      </dsp:nvSpPr>
      <dsp:spPr>
        <a:xfrm>
          <a:off x="3870505" y="988698"/>
          <a:ext cx="3392127" cy="1094400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What is DMP?</a:t>
          </a:r>
        </a:p>
      </dsp:txBody>
      <dsp:txXfrm>
        <a:off x="3870505" y="988698"/>
        <a:ext cx="3392127" cy="1094400"/>
      </dsp:txXfrm>
    </dsp:sp>
    <dsp:sp modelId="{B0553843-91E4-4A95-9755-8C49E28EF420}">
      <dsp:nvSpPr>
        <dsp:cNvPr id="0" name=""/>
        <dsp:cNvSpPr/>
      </dsp:nvSpPr>
      <dsp:spPr>
        <a:xfrm>
          <a:off x="3870505" y="2083098"/>
          <a:ext cx="3392127" cy="25670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1" kern="1200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THE ''D'' IN DMP:</a:t>
          </a:r>
          <a:endParaRPr lang="en-US" sz="1400" kern="1200" dirty="0">
            <a:latin typeface="+mn-lt"/>
          </a:endParaRP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Enhanced </a:t>
          </a:r>
          <a:r>
            <a:rPr lang="en-US" sz="1400" b="1" i="1" u="sng" kern="1200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Display</a:t>
          </a:r>
          <a:r>
            <a:rPr lang="en-US" sz="1400" b="1" kern="1200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 Targeting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i="1" u="sng" kern="1200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Data</a:t>
          </a:r>
          <a:r>
            <a:rPr lang="en-US" sz="1400" b="1" kern="1200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 Aggregation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Multi-Channel </a:t>
          </a:r>
          <a:r>
            <a:rPr lang="en-US" sz="1400" b="1" i="1" u="sng" kern="1200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Digital</a:t>
          </a:r>
          <a:r>
            <a:rPr lang="en-US" sz="1400" b="1" kern="1200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 Activation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Marketing </a:t>
          </a:r>
          <a:r>
            <a:rPr lang="en-US" sz="1400" b="1" i="1" u="sng" kern="1200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Database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Unified technology platform that intakes disparate first-, second-, and third-party data sets.</a:t>
          </a:r>
          <a:endParaRPr lang="en-US" sz="1400" kern="1200" dirty="0">
            <a:latin typeface="+mn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Manages data , generates insights and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Analytical firepower- Custom reporting across all digital media channels.</a:t>
          </a:r>
        </a:p>
      </dsp:txBody>
      <dsp:txXfrm>
        <a:off x="3870505" y="2083098"/>
        <a:ext cx="3392127" cy="2567003"/>
      </dsp:txXfrm>
    </dsp:sp>
    <dsp:sp modelId="{FEDE1656-DA05-4B3A-B5AD-74DF6ECE3C95}">
      <dsp:nvSpPr>
        <dsp:cNvPr id="0" name=""/>
        <dsp:cNvSpPr/>
      </dsp:nvSpPr>
      <dsp:spPr>
        <a:xfrm>
          <a:off x="7737530" y="988698"/>
          <a:ext cx="3392127" cy="1094400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kern="1200" dirty="0">
              <a:solidFill>
                <a:schemeClr val="bg1"/>
              </a:solidFill>
            </a:rPr>
            <a:t>What It does?</a:t>
          </a:r>
          <a:endParaRPr lang="en-US" sz="3800" b="0" kern="1200" dirty="0"/>
        </a:p>
      </dsp:txBody>
      <dsp:txXfrm>
        <a:off x="7737530" y="988698"/>
        <a:ext cx="3392127" cy="1094400"/>
      </dsp:txXfrm>
    </dsp:sp>
    <dsp:sp modelId="{E39E69E0-0896-4EB8-919D-1041BF858F93}">
      <dsp:nvSpPr>
        <dsp:cNvPr id="0" name=""/>
        <dsp:cNvSpPr/>
      </dsp:nvSpPr>
      <dsp:spPr>
        <a:xfrm>
          <a:off x="7737530" y="2083098"/>
          <a:ext cx="3392127" cy="25670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1" kern="1200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Creates a new knowledge ecosystem .</a:t>
          </a:r>
          <a:endParaRPr lang="en-US" sz="1400" b="1" kern="1200" dirty="0">
            <a:latin typeface="+mn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Acts as an audience hub for other integrated platforms.</a:t>
          </a:r>
          <a:endParaRPr lang="en-US" sz="1400" b="1" kern="1200" dirty="0">
            <a:solidFill>
              <a:schemeClr val="bg2">
                <a:lumMod val="10000"/>
              </a:schemeClr>
            </a:solidFill>
            <a:latin typeface="+mn-lt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Provides actionable insights for current and future campaign planning .</a:t>
          </a:r>
          <a:endParaRPr lang="en-US" sz="1400" b="1" kern="1200" dirty="0">
            <a:solidFill>
              <a:schemeClr val="bg2">
                <a:lumMod val="10000"/>
              </a:schemeClr>
            </a:solidFill>
            <a:latin typeface="+mn-lt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chemeClr val="bg2">
                  <a:lumMod val="10000"/>
                </a:schemeClr>
              </a:solidFill>
              <a:latin typeface="+mn-lt"/>
              <a:cs typeface="Arial" panose="020B0604020202020204" pitchFamily="34" charset="0"/>
            </a:rPr>
            <a:t>Leverages market vendors via various integration</a:t>
          </a:r>
          <a:r>
            <a:rPr lang="en-US" sz="1400" b="1" kern="1200" dirty="0">
              <a:solidFill>
                <a:schemeClr val="bg2">
                  <a:lumMod val="10000"/>
                </a:schemeClr>
              </a:solidFill>
              <a:latin typeface="+mn-lt"/>
            </a:rPr>
            <a:t>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chemeClr val="bg2">
                  <a:lumMod val="10000"/>
                </a:schemeClr>
              </a:solidFill>
              <a:latin typeface="+mn-lt"/>
            </a:rPr>
            <a:t>Audience and segment creation.</a:t>
          </a:r>
        </a:p>
      </dsp:txBody>
      <dsp:txXfrm>
        <a:off x="7737530" y="2083098"/>
        <a:ext cx="3392127" cy="25670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EE674-AE22-4BDC-82E9-3DA4AB9C2DF3}">
      <dsp:nvSpPr>
        <dsp:cNvPr id="0" name=""/>
        <dsp:cNvSpPr/>
      </dsp:nvSpPr>
      <dsp:spPr>
        <a:xfrm>
          <a:off x="1654" y="572591"/>
          <a:ext cx="2980220" cy="318740"/>
        </a:xfrm>
        <a:prstGeom prst="rect">
          <a:avLst/>
        </a:prstGeom>
        <a:solidFill>
          <a:srgbClr val="3399FF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F5929-00CF-44BD-848F-B1C917701377}">
      <dsp:nvSpPr>
        <dsp:cNvPr id="0" name=""/>
        <dsp:cNvSpPr/>
      </dsp:nvSpPr>
      <dsp:spPr>
        <a:xfrm>
          <a:off x="137119" y="692297"/>
          <a:ext cx="199034" cy="199034"/>
        </a:xfrm>
        <a:prstGeom prst="rect">
          <a:avLst/>
        </a:prstGeom>
        <a:solidFill>
          <a:srgbClr val="3399FF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C4C7C-F7FC-4912-8996-6D59C2DA5BBE}">
      <dsp:nvSpPr>
        <dsp:cNvPr id="0" name=""/>
        <dsp:cNvSpPr/>
      </dsp:nvSpPr>
      <dsp:spPr>
        <a:xfrm>
          <a:off x="137119" y="0"/>
          <a:ext cx="2709291" cy="572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/>
        </a:p>
      </dsp:txBody>
      <dsp:txXfrm>
        <a:off x="137119" y="0"/>
        <a:ext cx="2709291" cy="572591"/>
      </dsp:txXfrm>
    </dsp:sp>
    <dsp:sp modelId="{9B2CD6E9-FDA3-468F-BD06-2B32E9F383E6}">
      <dsp:nvSpPr>
        <dsp:cNvPr id="0" name=""/>
        <dsp:cNvSpPr/>
      </dsp:nvSpPr>
      <dsp:spPr>
        <a:xfrm>
          <a:off x="1654" y="1156240"/>
          <a:ext cx="199029" cy="1990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35C98-FF37-4B48-B6DB-BEFFA7A83563}">
      <dsp:nvSpPr>
        <dsp:cNvPr id="0" name=""/>
        <dsp:cNvSpPr/>
      </dsp:nvSpPr>
      <dsp:spPr>
        <a:xfrm>
          <a:off x="191305" y="1023785"/>
          <a:ext cx="2519641" cy="463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Web and mobile analytics tools.</a:t>
          </a:r>
          <a:endParaRPr lang="en-US" sz="1200" kern="1200" dirty="0"/>
        </a:p>
      </dsp:txBody>
      <dsp:txXfrm>
        <a:off x="191305" y="1023785"/>
        <a:ext cx="2519641" cy="463938"/>
      </dsp:txXfrm>
    </dsp:sp>
    <dsp:sp modelId="{2E38A803-97F7-4253-80C6-BB7AA998DD66}">
      <dsp:nvSpPr>
        <dsp:cNvPr id="0" name=""/>
        <dsp:cNvSpPr/>
      </dsp:nvSpPr>
      <dsp:spPr>
        <a:xfrm>
          <a:off x="1654" y="1620178"/>
          <a:ext cx="199029" cy="1990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0E6C2-3F59-491A-938B-75CAB19C1626}">
      <dsp:nvSpPr>
        <dsp:cNvPr id="0" name=""/>
        <dsp:cNvSpPr/>
      </dsp:nvSpPr>
      <dsp:spPr>
        <a:xfrm>
          <a:off x="191305" y="1487723"/>
          <a:ext cx="2519641" cy="463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Transactional systems.</a:t>
          </a:r>
        </a:p>
      </dsp:txBody>
      <dsp:txXfrm>
        <a:off x="191305" y="1487723"/>
        <a:ext cx="2519641" cy="463938"/>
      </dsp:txXfrm>
    </dsp:sp>
    <dsp:sp modelId="{C76DC87C-C933-4D22-826D-03234AB76CA5}">
      <dsp:nvSpPr>
        <dsp:cNvPr id="0" name=""/>
        <dsp:cNvSpPr/>
      </dsp:nvSpPr>
      <dsp:spPr>
        <a:xfrm>
          <a:off x="1654" y="2084116"/>
          <a:ext cx="199029" cy="1990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8F0B36-0040-4561-A808-DDDC6579F099}">
      <dsp:nvSpPr>
        <dsp:cNvPr id="0" name=""/>
        <dsp:cNvSpPr/>
      </dsp:nvSpPr>
      <dsp:spPr>
        <a:xfrm>
          <a:off x="191305" y="1951662"/>
          <a:ext cx="2519641" cy="463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/>
            <a:t>Subscriptions and newsletter signups.</a:t>
          </a:r>
        </a:p>
      </dsp:txBody>
      <dsp:txXfrm>
        <a:off x="191305" y="1951662"/>
        <a:ext cx="2519641" cy="463938"/>
      </dsp:txXfrm>
    </dsp:sp>
    <dsp:sp modelId="{C3F8B6F8-A5CA-4C6C-BC9B-6B86AD3F6EBA}">
      <dsp:nvSpPr>
        <dsp:cNvPr id="0" name=""/>
        <dsp:cNvSpPr/>
      </dsp:nvSpPr>
      <dsp:spPr>
        <a:xfrm>
          <a:off x="3117339" y="572591"/>
          <a:ext cx="2709291" cy="318740"/>
        </a:xfrm>
        <a:prstGeom prst="rect">
          <a:avLst/>
        </a:prstGeom>
        <a:solidFill>
          <a:srgbClr val="3399FF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CCDF1-9368-47BA-A4EF-3B0061D189B0}">
      <dsp:nvSpPr>
        <dsp:cNvPr id="0" name=""/>
        <dsp:cNvSpPr/>
      </dsp:nvSpPr>
      <dsp:spPr>
        <a:xfrm>
          <a:off x="3117339" y="692297"/>
          <a:ext cx="199034" cy="199034"/>
        </a:xfrm>
        <a:prstGeom prst="rect">
          <a:avLst/>
        </a:prstGeom>
        <a:solidFill>
          <a:srgbClr val="3399FF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2896DE-9478-4B55-B3D5-A0DD2896944A}">
      <dsp:nvSpPr>
        <dsp:cNvPr id="0" name=""/>
        <dsp:cNvSpPr/>
      </dsp:nvSpPr>
      <dsp:spPr>
        <a:xfrm>
          <a:off x="3117339" y="0"/>
          <a:ext cx="2709291" cy="572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/>
        </a:p>
      </dsp:txBody>
      <dsp:txXfrm>
        <a:off x="3117339" y="0"/>
        <a:ext cx="2709291" cy="572591"/>
      </dsp:txXfrm>
    </dsp:sp>
    <dsp:sp modelId="{74FB5BCC-4F2B-4491-8209-C196012AAF94}">
      <dsp:nvSpPr>
        <dsp:cNvPr id="0" name=""/>
        <dsp:cNvSpPr/>
      </dsp:nvSpPr>
      <dsp:spPr>
        <a:xfrm>
          <a:off x="3117339" y="1156240"/>
          <a:ext cx="199029" cy="1990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96F6D-7CA0-407A-8F32-486D3FF3539B}">
      <dsp:nvSpPr>
        <dsp:cNvPr id="0" name=""/>
        <dsp:cNvSpPr/>
      </dsp:nvSpPr>
      <dsp:spPr>
        <a:xfrm>
          <a:off x="3306990" y="1023785"/>
          <a:ext cx="2519641" cy="463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Ad-serving data.</a:t>
          </a:r>
          <a:endParaRPr lang="en-US" sz="1200" kern="1200" dirty="0"/>
        </a:p>
      </dsp:txBody>
      <dsp:txXfrm>
        <a:off x="3306990" y="1023785"/>
        <a:ext cx="2519641" cy="463938"/>
      </dsp:txXfrm>
    </dsp:sp>
    <dsp:sp modelId="{8D807CE2-EF43-444D-AA82-8FE9EC687C2F}">
      <dsp:nvSpPr>
        <dsp:cNvPr id="0" name=""/>
        <dsp:cNvSpPr/>
      </dsp:nvSpPr>
      <dsp:spPr>
        <a:xfrm>
          <a:off x="3117339" y="1620178"/>
          <a:ext cx="199029" cy="1990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4803B-D397-4A17-9BAF-79368DBF1B18}">
      <dsp:nvSpPr>
        <dsp:cNvPr id="0" name=""/>
        <dsp:cNvSpPr/>
      </dsp:nvSpPr>
      <dsp:spPr>
        <a:xfrm>
          <a:off x="6153400" y="1650756"/>
          <a:ext cx="2519641" cy="463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 err="1"/>
            <a:t>Icrossing</a:t>
          </a:r>
          <a:r>
            <a:rPr lang="en-US" sz="1200" b="0" i="0" kern="1200" dirty="0"/>
            <a:t>.</a:t>
          </a:r>
          <a:endParaRPr lang="en-US" sz="1200" kern="1200" dirty="0"/>
        </a:p>
      </dsp:txBody>
      <dsp:txXfrm>
        <a:off x="6153400" y="1650756"/>
        <a:ext cx="2519641" cy="463938"/>
      </dsp:txXfrm>
    </dsp:sp>
    <dsp:sp modelId="{787F09C5-49E2-496B-9CFE-36A3CA1B967F}">
      <dsp:nvSpPr>
        <dsp:cNvPr id="0" name=""/>
        <dsp:cNvSpPr/>
      </dsp:nvSpPr>
      <dsp:spPr>
        <a:xfrm>
          <a:off x="3117339" y="2084116"/>
          <a:ext cx="199029" cy="1990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8D5E08-336C-4E7E-8F88-43488CA78AD2}">
      <dsp:nvSpPr>
        <dsp:cNvPr id="0" name=""/>
        <dsp:cNvSpPr/>
      </dsp:nvSpPr>
      <dsp:spPr>
        <a:xfrm>
          <a:off x="6153400" y="1065159"/>
          <a:ext cx="2519641" cy="463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Duns and Bradstreet.</a:t>
          </a:r>
          <a:endParaRPr lang="en-US" sz="1200" kern="1200" dirty="0"/>
        </a:p>
      </dsp:txBody>
      <dsp:txXfrm>
        <a:off x="6153400" y="1065159"/>
        <a:ext cx="2519641" cy="463938"/>
      </dsp:txXfrm>
    </dsp:sp>
    <dsp:sp modelId="{D9B0525A-35A9-4642-8364-BEBFD6C7D50B}">
      <dsp:nvSpPr>
        <dsp:cNvPr id="0" name=""/>
        <dsp:cNvSpPr/>
      </dsp:nvSpPr>
      <dsp:spPr>
        <a:xfrm>
          <a:off x="5970452" y="1804207"/>
          <a:ext cx="199029" cy="1990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DEF1C-F440-43B6-A909-C62C06C65142}">
      <dsp:nvSpPr>
        <dsp:cNvPr id="0" name=""/>
        <dsp:cNvSpPr/>
      </dsp:nvSpPr>
      <dsp:spPr>
        <a:xfrm>
          <a:off x="3365017" y="1518905"/>
          <a:ext cx="2519641" cy="463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Audience information.</a:t>
          </a:r>
        </a:p>
      </dsp:txBody>
      <dsp:txXfrm>
        <a:off x="3365017" y="1518905"/>
        <a:ext cx="2519641" cy="463938"/>
      </dsp:txXfrm>
    </dsp:sp>
    <dsp:sp modelId="{9DDF5B83-DDE0-4493-9C6A-089C8730E613}">
      <dsp:nvSpPr>
        <dsp:cNvPr id="0" name=""/>
        <dsp:cNvSpPr/>
      </dsp:nvSpPr>
      <dsp:spPr>
        <a:xfrm>
          <a:off x="5962095" y="572591"/>
          <a:ext cx="2709291" cy="318740"/>
        </a:xfrm>
        <a:prstGeom prst="rect">
          <a:avLst/>
        </a:prstGeom>
        <a:solidFill>
          <a:srgbClr val="3399FF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E79A4-A50A-4791-B447-A58F33A95006}">
      <dsp:nvSpPr>
        <dsp:cNvPr id="0" name=""/>
        <dsp:cNvSpPr/>
      </dsp:nvSpPr>
      <dsp:spPr>
        <a:xfrm>
          <a:off x="5962095" y="692297"/>
          <a:ext cx="199034" cy="199034"/>
        </a:xfrm>
        <a:prstGeom prst="rect">
          <a:avLst/>
        </a:prstGeom>
        <a:solidFill>
          <a:srgbClr val="3399FF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C75E7-5ECF-4132-99A9-26AAB5E6407B}">
      <dsp:nvSpPr>
        <dsp:cNvPr id="0" name=""/>
        <dsp:cNvSpPr/>
      </dsp:nvSpPr>
      <dsp:spPr>
        <a:xfrm>
          <a:off x="5962095" y="0"/>
          <a:ext cx="2709291" cy="572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3400" b="0" i="0" kern="1200" dirty="0"/>
        </a:p>
      </dsp:txBody>
      <dsp:txXfrm>
        <a:off x="5962095" y="0"/>
        <a:ext cx="2709291" cy="572591"/>
      </dsp:txXfrm>
    </dsp:sp>
    <dsp:sp modelId="{51D7C549-235A-4316-82AD-C2F9B6D62367}">
      <dsp:nvSpPr>
        <dsp:cNvPr id="0" name=""/>
        <dsp:cNvSpPr/>
      </dsp:nvSpPr>
      <dsp:spPr>
        <a:xfrm>
          <a:off x="5962095" y="1156240"/>
          <a:ext cx="199029" cy="1990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E18E8-FBD5-459E-95D5-33D599DF3EAA}">
      <dsp:nvSpPr>
        <dsp:cNvPr id="0" name=""/>
        <dsp:cNvSpPr/>
      </dsp:nvSpPr>
      <dsp:spPr>
        <a:xfrm>
          <a:off x="6151746" y="1023785"/>
          <a:ext cx="2519641" cy="463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200" b="0" i="0" kern="1200" dirty="0"/>
        </a:p>
      </dsp:txBody>
      <dsp:txXfrm>
        <a:off x="6151746" y="1023785"/>
        <a:ext cx="2519641" cy="4639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471FF0-FC33-499A-AC52-CB537AD0127F}">
      <dsp:nvSpPr>
        <dsp:cNvPr id="0" name=""/>
        <dsp:cNvSpPr/>
      </dsp:nvSpPr>
      <dsp:spPr>
        <a:xfrm>
          <a:off x="0" y="11700"/>
          <a:ext cx="2031470" cy="95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119380" rIns="334264" bIns="119380" numCol="1" spcCol="1270" anchor="ctr" anchorCtr="0">
          <a:noAutofit/>
        </a:bodyPr>
        <a:lstStyle/>
        <a:p>
          <a:pPr marL="0" lvl="0" indent="0" algn="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 </a:t>
          </a:r>
        </a:p>
      </dsp:txBody>
      <dsp:txXfrm>
        <a:off x="0" y="11700"/>
        <a:ext cx="2031470" cy="950400"/>
      </dsp:txXfrm>
    </dsp:sp>
    <dsp:sp modelId="{6095483A-C0AD-40D7-96C9-BA0124E25436}">
      <dsp:nvSpPr>
        <dsp:cNvPr id="0" name=""/>
        <dsp:cNvSpPr/>
      </dsp:nvSpPr>
      <dsp:spPr>
        <a:xfrm>
          <a:off x="2031470" y="11700"/>
          <a:ext cx="406294" cy="9504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42BA11-BA5F-47E9-9B0E-76F185424F23}">
      <dsp:nvSpPr>
        <dsp:cNvPr id="0" name=""/>
        <dsp:cNvSpPr/>
      </dsp:nvSpPr>
      <dsp:spPr>
        <a:xfrm>
          <a:off x="2600282" y="288000"/>
          <a:ext cx="5525600" cy="3977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For a multi domain/sub-domain site, data can be segmented.</a:t>
          </a:r>
        </a:p>
      </dsp:txBody>
      <dsp:txXfrm>
        <a:off x="2600282" y="288000"/>
        <a:ext cx="5525600" cy="397799"/>
      </dsp:txXfrm>
    </dsp:sp>
    <dsp:sp modelId="{7EEA7FF2-7CCD-45F7-AE30-32630CA4C49E}">
      <dsp:nvSpPr>
        <dsp:cNvPr id="0" name=""/>
        <dsp:cNvSpPr/>
      </dsp:nvSpPr>
      <dsp:spPr>
        <a:xfrm>
          <a:off x="0" y="1134900"/>
          <a:ext cx="2031470" cy="95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119380" rIns="334264" bIns="119380" numCol="1" spcCol="1270" anchor="ctr" anchorCtr="0">
          <a:noAutofit/>
        </a:bodyPr>
        <a:lstStyle/>
        <a:p>
          <a:pPr marL="0" lvl="0" indent="0" algn="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 </a:t>
          </a:r>
        </a:p>
      </dsp:txBody>
      <dsp:txXfrm>
        <a:off x="0" y="1134900"/>
        <a:ext cx="2031470" cy="950400"/>
      </dsp:txXfrm>
    </dsp:sp>
    <dsp:sp modelId="{6020D6CA-3210-49E1-A105-F3EE117E23ED}">
      <dsp:nvSpPr>
        <dsp:cNvPr id="0" name=""/>
        <dsp:cNvSpPr/>
      </dsp:nvSpPr>
      <dsp:spPr>
        <a:xfrm>
          <a:off x="2031470" y="1134900"/>
          <a:ext cx="406294" cy="9504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C2B5AE-E28B-495D-85FE-26D325D7788D}">
      <dsp:nvSpPr>
        <dsp:cNvPr id="0" name=""/>
        <dsp:cNvSpPr/>
      </dsp:nvSpPr>
      <dsp:spPr>
        <a:xfrm>
          <a:off x="2600282" y="1368214"/>
          <a:ext cx="5525600" cy="41792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For each domain/sub-domain, unique visitors can be identified.</a:t>
          </a:r>
        </a:p>
      </dsp:txBody>
      <dsp:txXfrm>
        <a:off x="2600282" y="1368214"/>
        <a:ext cx="5525600" cy="417928"/>
      </dsp:txXfrm>
    </dsp:sp>
    <dsp:sp modelId="{6C68B37C-4BA0-4639-AE76-AE3FBFBE4636}">
      <dsp:nvSpPr>
        <dsp:cNvPr id="0" name=""/>
        <dsp:cNvSpPr/>
      </dsp:nvSpPr>
      <dsp:spPr>
        <a:xfrm>
          <a:off x="0" y="2258100"/>
          <a:ext cx="2031470" cy="95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0" y="2258100"/>
        <a:ext cx="2031470" cy="950400"/>
      </dsp:txXfrm>
    </dsp:sp>
    <dsp:sp modelId="{5F499632-02B6-4220-8987-B28FA3894F1F}">
      <dsp:nvSpPr>
        <dsp:cNvPr id="0" name=""/>
        <dsp:cNvSpPr/>
      </dsp:nvSpPr>
      <dsp:spPr>
        <a:xfrm>
          <a:off x="2031470" y="2258100"/>
          <a:ext cx="406294" cy="9504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49FDC6-478F-4F6C-A7B2-90244A2A6E6D}">
      <dsp:nvSpPr>
        <dsp:cNvPr id="0" name=""/>
        <dsp:cNvSpPr/>
      </dsp:nvSpPr>
      <dsp:spPr>
        <a:xfrm>
          <a:off x="2600282" y="2537831"/>
          <a:ext cx="5525600" cy="39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Audience for each domains/sub-domains can be treated as an audience and targeted separately.</a:t>
          </a:r>
        </a:p>
      </dsp:txBody>
      <dsp:txXfrm>
        <a:off x="2600282" y="2537831"/>
        <a:ext cx="5525600" cy="390937"/>
      </dsp:txXfrm>
    </dsp:sp>
    <dsp:sp modelId="{0E782DFB-15B2-4442-A389-3E67C121F113}">
      <dsp:nvSpPr>
        <dsp:cNvPr id="0" name=""/>
        <dsp:cNvSpPr/>
      </dsp:nvSpPr>
      <dsp:spPr>
        <a:xfrm>
          <a:off x="0" y="3381300"/>
          <a:ext cx="2031470" cy="95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0" y="3381300"/>
        <a:ext cx="2031470" cy="950400"/>
      </dsp:txXfrm>
    </dsp:sp>
    <dsp:sp modelId="{60E5CD00-645C-42BA-8BF1-0217E0DABD97}">
      <dsp:nvSpPr>
        <dsp:cNvPr id="0" name=""/>
        <dsp:cNvSpPr/>
      </dsp:nvSpPr>
      <dsp:spPr>
        <a:xfrm>
          <a:off x="2031470" y="3381300"/>
          <a:ext cx="406294" cy="9504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A81DBF-45CE-409D-A75D-7126A668AD2E}">
      <dsp:nvSpPr>
        <dsp:cNvPr id="0" name=""/>
        <dsp:cNvSpPr/>
      </dsp:nvSpPr>
      <dsp:spPr>
        <a:xfrm>
          <a:off x="2600282" y="3657600"/>
          <a:ext cx="5525600" cy="3977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Campaigns for a specific sub-domain traffic .</a:t>
          </a:r>
        </a:p>
      </dsp:txBody>
      <dsp:txXfrm>
        <a:off x="2600282" y="3657600"/>
        <a:ext cx="5525600" cy="3977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9792B0-8E7F-4EE6-97F5-FA3CAA70438B}">
      <dsp:nvSpPr>
        <dsp:cNvPr id="0" name=""/>
        <dsp:cNvSpPr/>
      </dsp:nvSpPr>
      <dsp:spPr>
        <a:xfrm rot="5400000">
          <a:off x="5632704" y="-1225296"/>
          <a:ext cx="3657600" cy="7022592"/>
        </a:xfrm>
        <a:prstGeom prst="round2SameRect">
          <a:avLst/>
        </a:prstGeom>
        <a:solidFill>
          <a:srgbClr val="E6FDFE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 dirty="0"/>
            <a:t>Interacts with more than 3 billion browsers and devices.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/>
            <a:t>Supports more than 200 billion data collection events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/>
            <a:t>Processes more than 5 billion CRM records.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/>
            <a:t>Orchestrates more than 200 billion personalized consumer experiences.</a:t>
          </a:r>
          <a:endParaRPr lang="en-US" sz="2700" kern="1200"/>
        </a:p>
      </dsp:txBody>
      <dsp:txXfrm rot="-5400000">
        <a:off x="3950209" y="635748"/>
        <a:ext cx="6844043" cy="3300502"/>
      </dsp:txXfrm>
    </dsp:sp>
    <dsp:sp modelId="{5587A10B-E0F5-4274-A90B-5B1A01F1F8B7}">
      <dsp:nvSpPr>
        <dsp:cNvPr id="0" name=""/>
        <dsp:cNvSpPr/>
      </dsp:nvSpPr>
      <dsp:spPr>
        <a:xfrm>
          <a:off x="0" y="0"/>
          <a:ext cx="3950208" cy="4572000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Every month, Salesforce DMP:</a:t>
          </a:r>
          <a:endParaRPr lang="en-US" sz="3400" kern="1200"/>
        </a:p>
      </dsp:txBody>
      <dsp:txXfrm>
        <a:off x="192833" y="192833"/>
        <a:ext cx="3564542" cy="4186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AA9B3-5F73-4E9E-94FA-569586EE5A71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7E333-F8B7-4653-957B-E5497422B1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025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0EA78-3F43-4300-804B-352DD09F0534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FFDC3C-71C7-4367-BF0B-C72B79091F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901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FDC3C-71C7-4367-BF0B-C72B79091F9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93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FDC3C-71C7-4367-BF0B-C72B79091F9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901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FDC3C-71C7-4367-BF0B-C72B79091F9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741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FDC3C-71C7-4367-BF0B-C72B79091F9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709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E9FF6-1921-4D95-8970-E723330BA66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80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F9BFD-0BE8-4978-837A-55D172A31B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880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FDC3C-71C7-4367-BF0B-C72B79091F9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591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FDC3C-71C7-4367-BF0B-C72B79091F9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36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FDC3C-71C7-4367-BF0B-C72B79091F9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058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FDC3C-71C7-4367-BF0B-C72B79091F9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25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FDC3C-71C7-4367-BF0B-C72B79091F92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693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58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8458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59B68C-5915-4D23-A2C6-5B96549FD7A0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353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FDC3C-71C7-4367-BF0B-C72B79091F9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00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" y="-1"/>
            <a:ext cx="12191604" cy="6858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48130"/>
            <a:ext cx="10972800" cy="1325563"/>
          </a:xfrm>
        </p:spPr>
        <p:txBody>
          <a:bodyPr/>
          <a:lstStyle>
            <a:lvl1pPr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4536626"/>
            <a:ext cx="9089344" cy="657225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600">
                <a:solidFill>
                  <a:schemeClr val="accent5"/>
                </a:solidFill>
              </a:defRPr>
            </a:lvl1pPr>
            <a:lvl2pPr marL="609585" indent="0">
              <a:buFontTx/>
              <a:buNone/>
              <a:defRPr sz="1900">
                <a:solidFill>
                  <a:schemeClr val="accent5"/>
                </a:solidFill>
              </a:defRPr>
            </a:lvl2pPr>
            <a:lvl3pPr marL="1219170" indent="0">
              <a:buFontTx/>
              <a:buNone/>
              <a:defRPr sz="1900">
                <a:solidFill>
                  <a:schemeClr val="accent5"/>
                </a:solidFill>
              </a:defRPr>
            </a:lvl3pPr>
            <a:lvl4pPr marL="1828754" indent="0">
              <a:buFontTx/>
              <a:buNone/>
              <a:defRPr sz="1900">
                <a:solidFill>
                  <a:schemeClr val="accent5"/>
                </a:solidFill>
              </a:defRPr>
            </a:lvl4pPr>
            <a:lvl5pPr marL="2438339" indent="0">
              <a:buFontTx/>
              <a:buNone/>
              <a:defRPr sz="19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April, 2014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3894241"/>
            <a:ext cx="9089344" cy="386138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FontTx/>
              <a:buNone/>
              <a:defRPr sz="1900">
                <a:solidFill>
                  <a:schemeClr val="accent5"/>
                </a:solidFill>
              </a:defRPr>
            </a:lvl2pPr>
            <a:lvl3pPr marL="1219170" indent="0">
              <a:buFontTx/>
              <a:buNone/>
              <a:defRPr sz="1900">
                <a:solidFill>
                  <a:schemeClr val="accent5"/>
                </a:solidFill>
              </a:defRPr>
            </a:lvl3pPr>
            <a:lvl4pPr marL="1828754" indent="0">
              <a:buFontTx/>
              <a:buNone/>
              <a:defRPr sz="1900">
                <a:solidFill>
                  <a:schemeClr val="accent5"/>
                </a:solidFill>
              </a:defRPr>
            </a:lvl4pPr>
            <a:lvl5pPr marL="2438339" indent="0">
              <a:buFontTx/>
              <a:buNone/>
              <a:defRPr sz="19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5" name="Picture 4" descr="DD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479" y="6060996"/>
            <a:ext cx="1064527" cy="5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6220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2575"/>
            <a:ext cx="10972799" cy="9144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10277" y="995278"/>
            <a:ext cx="10972123" cy="9144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609600" y="1965465"/>
            <a:ext cx="10972799" cy="42094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4222" y="6500658"/>
            <a:ext cx="387991" cy="241220"/>
          </a:xfrm>
          <a:prstGeom prst="rect">
            <a:avLst/>
          </a:prstGeom>
        </p:spPr>
        <p:txBody>
          <a:bodyPr lIns="90518" tIns="45255" rIns="90518" bIns="45255"/>
          <a:lstStyle>
            <a:lvl1pPr>
              <a:defRPr lang="en-US" sz="1200" smtClean="0"/>
            </a:lvl1pPr>
          </a:lstStyle>
          <a:p>
            <a:pPr defTabSz="452556"/>
            <a:fld id="{DA51DCBB-90C2-42D3-8E9E-B03497B79DA2}" type="slidenum">
              <a:rPr>
                <a:solidFill>
                  <a:srgbClr val="5C5C5C"/>
                </a:solidFill>
              </a:rPr>
              <a:pPr defTabSz="452556"/>
              <a:t>‹#›</a:t>
            </a:fld>
            <a:endParaRPr dirty="0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010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-D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781"/>
            <a:ext cx="10972800" cy="9144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4222" y="6500658"/>
            <a:ext cx="387991" cy="241220"/>
          </a:xfrm>
          <a:prstGeom prst="rect">
            <a:avLst/>
          </a:prstGeom>
        </p:spPr>
        <p:txBody>
          <a:bodyPr lIns="90518" tIns="45255" rIns="90518" bIns="45255"/>
          <a:lstStyle>
            <a:lvl1pPr>
              <a:defRPr lang="en-US" sz="1200" smtClean="0"/>
            </a:lvl1pPr>
          </a:lstStyle>
          <a:p>
            <a:pPr defTabSz="452556"/>
            <a:fld id="{DA51DCBB-90C2-42D3-8E9E-B03497B79DA2}" type="slidenum">
              <a:rPr>
                <a:solidFill>
                  <a:srgbClr val="5C5C5C"/>
                </a:solidFill>
              </a:rPr>
              <a:pPr defTabSz="452556"/>
              <a:t>‹#›</a:t>
            </a:fld>
            <a:endParaRPr dirty="0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84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38790"/>
            <a:ext cx="10972800" cy="1841760"/>
          </a:xfrm>
        </p:spPr>
        <p:txBody>
          <a:bodyPr anchor="ctr">
            <a:noAutofit/>
          </a:bodyPr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205014"/>
            <a:ext cx="10972800" cy="1972763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Enter content here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4222" y="6500658"/>
            <a:ext cx="387991" cy="241220"/>
          </a:xfrm>
          <a:prstGeom prst="rect">
            <a:avLst/>
          </a:prstGeom>
        </p:spPr>
        <p:txBody>
          <a:bodyPr lIns="90518" tIns="45255" rIns="90518" bIns="45255"/>
          <a:lstStyle>
            <a:lvl1pPr>
              <a:defRPr lang="en-US" sz="1200" smtClean="0"/>
            </a:lvl1pPr>
          </a:lstStyle>
          <a:p>
            <a:pPr defTabSz="452556"/>
            <a:fld id="{DA51DCBB-90C2-42D3-8E9E-B03497B79DA2}" type="slidenum">
              <a:rPr>
                <a:solidFill>
                  <a:srgbClr val="5C5C5C"/>
                </a:solidFill>
              </a:rPr>
              <a:pPr defTabSz="452556"/>
              <a:t>‹#›</a:t>
            </a:fld>
            <a:endParaRPr dirty="0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02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10492" y="2212900"/>
            <a:ext cx="11071907" cy="257651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8094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D closing slide white logo 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24" name="Picture 23" descr="DD_RGB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243" y="2051351"/>
            <a:ext cx="5537200" cy="288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3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2575"/>
            <a:ext cx="10972799" cy="9144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10277" y="995278"/>
            <a:ext cx="10972123" cy="9144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609600" y="1965465"/>
            <a:ext cx="10972799" cy="42094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4222" y="6500658"/>
            <a:ext cx="387991" cy="241220"/>
          </a:xfrm>
          <a:prstGeom prst="rect">
            <a:avLst/>
          </a:prstGeom>
        </p:spPr>
        <p:txBody>
          <a:bodyPr lIns="90518" tIns="45255" rIns="90518" bIns="45255"/>
          <a:lstStyle>
            <a:lvl1pPr>
              <a:defRPr lang="en-US" sz="1200" smtClean="0"/>
            </a:lvl1pPr>
          </a:lstStyle>
          <a:p>
            <a:pPr defTabSz="452556"/>
            <a:fld id="{DA51DCBB-90C2-42D3-8E9E-B03497B79DA2}" type="slidenum">
              <a:rPr>
                <a:solidFill>
                  <a:srgbClr val="5C5C5C"/>
                </a:solidFill>
              </a:rPr>
              <a:pPr defTabSz="452556"/>
              <a:t>‹#›</a:t>
            </a:fld>
            <a:endParaRPr dirty="0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21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610047" y="997053"/>
            <a:ext cx="10972353" cy="5162595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609600" y="19362"/>
            <a:ext cx="10972800" cy="9144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3600" cap="all" spc="50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704222" y="6500658"/>
            <a:ext cx="387991" cy="241220"/>
          </a:xfrm>
          <a:prstGeom prst="rect">
            <a:avLst/>
          </a:prstGeom>
        </p:spPr>
        <p:txBody>
          <a:bodyPr lIns="90518" tIns="45255" rIns="90518" bIns="45255"/>
          <a:lstStyle>
            <a:lvl1pPr>
              <a:defRPr lang="en-US" sz="1200" smtClean="0"/>
            </a:lvl1pPr>
          </a:lstStyle>
          <a:p>
            <a:pPr defTabSz="452556"/>
            <a:fld id="{DA51DCBB-90C2-42D3-8E9E-B03497B79DA2}" type="slidenum">
              <a:rPr>
                <a:solidFill>
                  <a:srgbClr val="5C5C5C"/>
                </a:solidFill>
              </a:rPr>
              <a:pPr defTabSz="452556"/>
              <a:t>‹#›</a:t>
            </a:fld>
            <a:endParaRPr dirty="0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low Chart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6453"/>
            <a:ext cx="10972800" cy="9144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Flow chart styles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4233197" y="7113742"/>
            <a:ext cx="12192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en-US" dirty="0">
              <a:solidFill>
                <a:srgbClr val="5C5C5C"/>
              </a:solidFill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12551" y="1582888"/>
            <a:ext cx="3970852" cy="4561521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Font typeface="Arial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It has survived not only five centuries, but also the leap into electronic typesetting.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11461" y="992640"/>
            <a:ext cx="3971648" cy="52863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bg2">
                    <a:lumMod val="75000"/>
                  </a:schemeClr>
                </a:solidFill>
                <a:latin typeface="Frutiger Next Pro Light" panose="020B0303040204020203" pitchFamily="34" charset="0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en-US" dirty="0"/>
              <a:t>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4222" y="6500658"/>
            <a:ext cx="387991" cy="241220"/>
          </a:xfrm>
          <a:prstGeom prst="rect">
            <a:avLst/>
          </a:prstGeom>
        </p:spPr>
        <p:txBody>
          <a:bodyPr lIns="90518" tIns="45255" rIns="90518" bIns="45255"/>
          <a:lstStyle>
            <a:lvl1pPr>
              <a:defRPr lang="en-US" sz="1200" smtClean="0"/>
            </a:lvl1pPr>
          </a:lstStyle>
          <a:p>
            <a:pPr defTabSz="452556"/>
            <a:fld id="{DA51DCBB-90C2-42D3-8E9E-B03497B79DA2}" type="slidenum">
              <a:rPr>
                <a:solidFill>
                  <a:srgbClr val="5C5C5C"/>
                </a:solidFill>
              </a:rPr>
              <a:pPr defTabSz="452556"/>
              <a:t>‹#›</a:t>
            </a:fld>
            <a:endParaRPr dirty="0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681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38790"/>
            <a:ext cx="10972800" cy="1841760"/>
          </a:xfrm>
        </p:spPr>
        <p:txBody>
          <a:bodyPr anchor="ctr">
            <a:noAutofit/>
          </a:bodyPr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205014"/>
            <a:ext cx="10972800" cy="1972763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Enter content here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4222" y="6500658"/>
            <a:ext cx="387991" cy="241220"/>
          </a:xfrm>
          <a:prstGeom prst="rect">
            <a:avLst/>
          </a:prstGeom>
        </p:spPr>
        <p:txBody>
          <a:bodyPr lIns="90518" tIns="45255" rIns="90518" bIns="45255"/>
          <a:lstStyle>
            <a:lvl1pPr>
              <a:defRPr lang="en-US" sz="1200" smtClean="0"/>
            </a:lvl1pPr>
          </a:lstStyle>
          <a:p>
            <a:pPr defTabSz="452556"/>
            <a:fld id="{DA51DCBB-90C2-42D3-8E9E-B03497B79DA2}" type="slidenum">
              <a:rPr>
                <a:solidFill>
                  <a:srgbClr val="5C5C5C"/>
                </a:solidFill>
              </a:rPr>
              <a:pPr defTabSz="452556"/>
              <a:t>‹#›</a:t>
            </a:fld>
            <a:endParaRPr dirty="0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68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2109194"/>
            <a:ext cx="10972801" cy="1325563"/>
          </a:xfrm>
        </p:spPr>
        <p:txBody>
          <a:bodyPr/>
          <a:lstStyle>
            <a:lvl1pPr algn="ctr">
              <a:defRPr sz="13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621211"/>
            <a:ext cx="10972800" cy="129381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4000" baseline="0">
                <a:solidFill>
                  <a:srgbClr val="92D400"/>
                </a:solidFill>
              </a:defRPr>
            </a:lvl1pPr>
          </a:lstStyle>
          <a:p>
            <a:r>
              <a:rPr lang="en-US" dirty="0"/>
              <a:t>A stepping stone in the</a:t>
            </a:r>
          </a:p>
          <a:p>
            <a:r>
              <a:rPr lang="en-US" dirty="0"/>
              <a:t>Exponential evolution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4222" y="6500658"/>
            <a:ext cx="387991" cy="241220"/>
          </a:xfrm>
          <a:prstGeom prst="rect">
            <a:avLst/>
          </a:prstGeom>
        </p:spPr>
        <p:txBody>
          <a:bodyPr lIns="90518" tIns="45255" rIns="90518" bIns="45255"/>
          <a:lstStyle>
            <a:lvl1pPr>
              <a:defRPr lang="en-US" sz="1200" smtClean="0"/>
            </a:lvl1pPr>
          </a:lstStyle>
          <a:p>
            <a:pPr defTabSz="452556"/>
            <a:fld id="{DA51DCBB-90C2-42D3-8E9E-B03497B79DA2}" type="slidenum">
              <a:rPr>
                <a:solidFill>
                  <a:srgbClr val="5C5C5C"/>
                </a:solidFill>
              </a:rPr>
              <a:pPr defTabSz="452556"/>
              <a:t>‹#›</a:t>
            </a:fld>
            <a:endParaRPr dirty="0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524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52584"/>
            <a:ext cx="10972800" cy="3352833"/>
          </a:xfrm>
        </p:spPr>
        <p:txBody>
          <a:bodyPr anchor="ctr">
            <a:no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4222" y="6500658"/>
            <a:ext cx="387991" cy="241220"/>
          </a:xfrm>
          <a:prstGeom prst="rect">
            <a:avLst/>
          </a:prstGeom>
        </p:spPr>
        <p:txBody>
          <a:bodyPr lIns="90518" tIns="45255" rIns="90518" bIns="45255"/>
          <a:lstStyle>
            <a:lvl1pPr>
              <a:defRPr lang="en-US" sz="1200" smtClean="0"/>
            </a:lvl1pPr>
          </a:lstStyle>
          <a:p>
            <a:pPr defTabSz="452556"/>
            <a:fld id="{DA51DCBB-90C2-42D3-8E9E-B03497B79DA2}" type="slidenum">
              <a:rPr>
                <a:solidFill>
                  <a:srgbClr val="5C5C5C"/>
                </a:solidFill>
              </a:rPr>
              <a:pPr defTabSz="452556"/>
              <a:t>‹#›</a:t>
            </a:fld>
            <a:endParaRPr dirty="0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70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light gl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8" tIns="54859" rIns="109718" bIns="54859" rtlCol="0" anchor="ctr"/>
          <a:lstStyle/>
          <a:p>
            <a:pPr algn="ctr"/>
            <a:endParaRPr lang="en-US" sz="2160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514550" y="6474077"/>
            <a:ext cx="2114025" cy="2639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50" tIns="54824" rIns="109650" bIns="54824" rtlCol="0" anchor="ctr"/>
          <a:lstStyle/>
          <a:p>
            <a:pPr algn="ctr"/>
            <a:endParaRPr lang="en-US" sz="2160" dirty="0">
              <a:solidFill>
                <a:prstClr val="white"/>
              </a:solidFill>
            </a:endParaRPr>
          </a:p>
        </p:txBody>
      </p:sp>
      <p:pic>
        <p:nvPicPr>
          <p:cNvPr id="4" name="Picture 3" descr="Flare_bw.jpg"/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3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" y="-1"/>
            <a:ext cx="12191604" cy="6858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48130"/>
            <a:ext cx="10972800" cy="1325563"/>
          </a:xfrm>
        </p:spPr>
        <p:txBody>
          <a:bodyPr/>
          <a:lstStyle>
            <a:lvl1pPr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4536626"/>
            <a:ext cx="9089344" cy="657225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600">
                <a:solidFill>
                  <a:schemeClr val="accent5"/>
                </a:solidFill>
              </a:defRPr>
            </a:lvl1pPr>
            <a:lvl2pPr marL="609585" indent="0">
              <a:buFontTx/>
              <a:buNone/>
              <a:defRPr sz="1900">
                <a:solidFill>
                  <a:schemeClr val="accent5"/>
                </a:solidFill>
              </a:defRPr>
            </a:lvl2pPr>
            <a:lvl3pPr marL="1219170" indent="0">
              <a:buFontTx/>
              <a:buNone/>
              <a:defRPr sz="1900">
                <a:solidFill>
                  <a:schemeClr val="accent5"/>
                </a:solidFill>
              </a:defRPr>
            </a:lvl3pPr>
            <a:lvl4pPr marL="1828754" indent="0">
              <a:buFontTx/>
              <a:buNone/>
              <a:defRPr sz="1900">
                <a:solidFill>
                  <a:schemeClr val="accent5"/>
                </a:solidFill>
              </a:defRPr>
            </a:lvl4pPr>
            <a:lvl5pPr marL="2438339" indent="0">
              <a:buFontTx/>
              <a:buNone/>
              <a:defRPr sz="19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April, 2014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3894241"/>
            <a:ext cx="9089344" cy="386138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FontTx/>
              <a:buNone/>
              <a:defRPr sz="1900">
                <a:solidFill>
                  <a:schemeClr val="accent5"/>
                </a:solidFill>
              </a:defRPr>
            </a:lvl2pPr>
            <a:lvl3pPr marL="1219170" indent="0">
              <a:buFontTx/>
              <a:buNone/>
              <a:defRPr sz="1900">
                <a:solidFill>
                  <a:schemeClr val="accent5"/>
                </a:solidFill>
              </a:defRPr>
            </a:lvl3pPr>
            <a:lvl4pPr marL="1828754" indent="0">
              <a:buFontTx/>
              <a:buNone/>
              <a:defRPr sz="1900">
                <a:solidFill>
                  <a:schemeClr val="accent5"/>
                </a:solidFill>
              </a:defRPr>
            </a:lvl4pPr>
            <a:lvl5pPr marL="2438339" indent="0">
              <a:buFontTx/>
              <a:buNone/>
              <a:defRPr sz="19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5" name="Picture 4" descr="DD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479" y="6060996"/>
            <a:ext cx="1064527" cy="5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1351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0976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09252"/>
            <a:ext cx="10972800" cy="5065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2"/>
          <p:cNvSpPr>
            <a:spLocks/>
          </p:cNvSpPr>
          <p:nvPr userDrawn="1"/>
        </p:nvSpPr>
        <p:spPr bwMode="auto">
          <a:xfrm>
            <a:off x="609600" y="6477356"/>
            <a:ext cx="318035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srgbClr val="A6A6A6"/>
                </a:solidFill>
                <a:latin typeface="Frutiger Next Pro Bold" charset="0"/>
                <a:ea typeface="ＭＳ Ｐゴシック" charset="0"/>
                <a:cs typeface="ＭＳ Ｐゴシック" charset="0"/>
                <a:sym typeface="Frutiger Next Pro Bold" charset="0"/>
              </a:rPr>
              <a:t>Deloitte Digital  </a:t>
            </a:r>
            <a:r>
              <a:rPr lang="en-US" sz="800" dirty="0">
                <a:solidFill>
                  <a:srgbClr val="A6A6A6"/>
                </a:solidFill>
                <a:ea typeface="ＭＳ Ｐゴシック" charset="0"/>
                <a:cs typeface="ＭＳ Ｐゴシック" charset="0"/>
                <a:sym typeface="Frutiger Next Pro Light" charset="0"/>
              </a:rPr>
              <a:t>Copyright © 2017 Deloitte Digital LLC. All rights reserved.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04222" y="6500658"/>
            <a:ext cx="387991" cy="241220"/>
          </a:xfrm>
          <a:prstGeom prst="rect">
            <a:avLst/>
          </a:prstGeom>
        </p:spPr>
        <p:txBody>
          <a:bodyPr lIns="90518" tIns="45255" rIns="90518" bIns="45255"/>
          <a:lstStyle>
            <a:lvl1pPr>
              <a:defRPr lang="en-US" sz="1200" smtClean="0"/>
            </a:lvl1pPr>
          </a:lstStyle>
          <a:p>
            <a:pPr defTabSz="452556"/>
            <a:fld id="{DA51DCBB-90C2-42D3-8E9E-B03497B79DA2}" type="slidenum">
              <a:rPr>
                <a:solidFill>
                  <a:srgbClr val="5C5C5C"/>
                </a:solidFill>
              </a:rPr>
              <a:pPr defTabSz="452556"/>
              <a:t>‹#›</a:t>
            </a:fld>
            <a:endParaRPr dirty="0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508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7" r:id="rId5"/>
    <p:sldLayoutId id="2147483668" r:id="rId6"/>
    <p:sldLayoutId id="2147483669" r:id="rId7"/>
    <p:sldLayoutId id="2147483670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spc="5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2000" kern="1200">
          <a:solidFill>
            <a:srgbClr val="E7E7E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800" kern="1200">
          <a:solidFill>
            <a:srgbClr val="E7E7E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600" kern="1200">
          <a:solidFill>
            <a:srgbClr val="E7E7E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400" kern="1200">
          <a:solidFill>
            <a:srgbClr val="E7E7E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400" kern="1200">
          <a:solidFill>
            <a:srgbClr val="E7E7E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11" Type="http://schemas.openxmlformats.org/officeDocument/2006/relationships/image" Target="../media/image29.png"/><Relationship Id="rId5" Type="http://schemas.openxmlformats.org/officeDocument/2006/relationships/image" Target="../media/image23.tiff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Data Management Platform</a:t>
            </a:r>
          </a:p>
        </p:txBody>
      </p:sp>
    </p:spTree>
    <p:extLst>
      <p:ext uri="{BB962C8B-B14F-4D97-AF65-F5344CB8AC3E}">
        <p14:creationId xmlns:p14="http://schemas.microsoft.com/office/powerpoint/2010/main" val="395012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ontent Placeholder 4">
            <a:extLst>
              <a:ext uri="{FF2B5EF4-FFF2-40B4-BE49-F238E27FC236}">
                <a16:creationId xmlns:a16="http://schemas.microsoft.com/office/drawing/2014/main" id="{A3728817-2C62-4D06-81C2-2ACF4974A3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9905399"/>
              </p:ext>
            </p:extLst>
          </p:nvPr>
        </p:nvGraphicFramePr>
        <p:xfrm>
          <a:off x="616505" y="1600201"/>
          <a:ext cx="109728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itle 2">
            <a:extLst>
              <a:ext uri="{FF2B5EF4-FFF2-40B4-BE49-F238E27FC236}">
                <a16:creationId xmlns:a16="http://schemas.microsoft.com/office/drawing/2014/main" id="{C49D0BD1-E51A-4377-8B29-793455286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</p:spPr>
        <p:txBody>
          <a:bodyPr/>
          <a:lstStyle/>
          <a:p>
            <a:r>
              <a:rPr lang="en-US" dirty="0"/>
              <a:t>Salesforce In Today’s market.</a:t>
            </a:r>
          </a:p>
        </p:txBody>
      </p:sp>
    </p:spTree>
    <p:extLst>
      <p:ext uri="{BB962C8B-B14F-4D97-AF65-F5344CB8AC3E}">
        <p14:creationId xmlns:p14="http://schemas.microsoft.com/office/powerpoint/2010/main" val="813296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B2050305-A472-4A55-9B28-305F47990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56" y="307647"/>
            <a:ext cx="11001004" cy="384048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Salesforce DMP vs Other DMPs.</a:t>
            </a: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179521A4-8E51-4784-819C-EDE1FDD992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7862317"/>
              </p:ext>
            </p:extLst>
          </p:nvPr>
        </p:nvGraphicFramePr>
        <p:xfrm>
          <a:off x="250660" y="1834055"/>
          <a:ext cx="11049000" cy="384556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5462257">
                  <a:extLst>
                    <a:ext uri="{9D8B030D-6E8A-4147-A177-3AD203B41FA5}">
                      <a16:colId xmlns:a16="http://schemas.microsoft.com/office/drawing/2014/main" val="3689097382"/>
                    </a:ext>
                  </a:extLst>
                </a:gridCol>
                <a:gridCol w="5586743">
                  <a:extLst>
                    <a:ext uri="{9D8B030D-6E8A-4147-A177-3AD203B41FA5}">
                      <a16:colId xmlns:a16="http://schemas.microsoft.com/office/drawing/2014/main" val="1814128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Salesforce DMP (Krux)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Adobe Audience manager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39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Krux supports client side as well as server side data forwarding.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Adobe Audience Manager supports Server side forwarding.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209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Krux</a:t>
                      </a:r>
                      <a:r>
                        <a:rPr lang="en-US" sz="1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ingests raw data and applies machine learning to allow insights to flow.</a:t>
                      </a:r>
                      <a:endParaRPr lang="en-US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AAM uses algorithmic approach on aggregated data which sometimes gives inherent biased insights.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823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Event-based framework to collect custom data. Reduce Redundancy.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AAM doesn’t leverage event based framework, instead rely directly on conditions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03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Historical data is available for creating any segments.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Historical Data cant be accessed for segmentation.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681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Krux has a dedicated Tag Management Framework “Super Tag” to leverage inhouse TMS capabilities for DMP Tags.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AAM mostly rely on a TMS which has to be integrated.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03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036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F4167B5E-FA69-4D38-A317-13D36ADC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Strategy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C75947A-CF54-41EF-BE00-84F5B070D96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898914" y="1314514"/>
            <a:ext cx="4537747" cy="1103419"/>
          </a:xfrm>
          <a:prstGeom prst="bentConnector3">
            <a:avLst>
              <a:gd name="adj1" fmla="val 99939"/>
            </a:avLst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22532-8C9A-4FDC-93CA-F0202A974FC9}"/>
              </a:ext>
            </a:extLst>
          </p:cNvPr>
          <p:cNvSpPr/>
          <p:nvPr/>
        </p:nvSpPr>
        <p:spPr>
          <a:xfrm>
            <a:off x="3114369" y="1172623"/>
            <a:ext cx="2661306" cy="2308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 Tags / Event Trackers (cookies / S2S)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ACB11C-6C01-428B-897A-D14116D6102D}"/>
              </a:ext>
            </a:extLst>
          </p:cNvPr>
          <p:cNvGrpSpPr/>
          <p:nvPr/>
        </p:nvGrpSpPr>
        <p:grpSpPr>
          <a:xfrm>
            <a:off x="699552" y="4250675"/>
            <a:ext cx="1199362" cy="985678"/>
            <a:chOff x="1546520" y="4778985"/>
            <a:chExt cx="1199362" cy="98567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A901A81-F5F7-41AE-B405-9E8459308643}"/>
                </a:ext>
              </a:extLst>
            </p:cNvPr>
            <p:cNvSpPr/>
            <p:nvPr/>
          </p:nvSpPr>
          <p:spPr>
            <a:xfrm>
              <a:off x="1546520" y="4778985"/>
              <a:ext cx="1199362" cy="98567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82B1ED-3B21-465A-9276-F1E7001CD88F}"/>
                </a:ext>
              </a:extLst>
            </p:cNvPr>
            <p:cNvSpPr/>
            <p:nvPr/>
          </p:nvSpPr>
          <p:spPr>
            <a:xfrm>
              <a:off x="1613462" y="4820636"/>
              <a:ext cx="10486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sz="1000" b="1" kern="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Email Metrics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0A418C-4F84-4B54-9597-7DDA2B41A607}"/>
              </a:ext>
            </a:extLst>
          </p:cNvPr>
          <p:cNvGrpSpPr/>
          <p:nvPr/>
        </p:nvGrpSpPr>
        <p:grpSpPr>
          <a:xfrm>
            <a:off x="9035997" y="1796657"/>
            <a:ext cx="2184815" cy="1353389"/>
            <a:chOff x="355869" y="1752306"/>
            <a:chExt cx="1648335" cy="119635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B37BC71-DF3A-4574-864E-37255AFB46EF}"/>
                </a:ext>
              </a:extLst>
            </p:cNvPr>
            <p:cNvGrpSpPr/>
            <p:nvPr/>
          </p:nvGrpSpPr>
          <p:grpSpPr>
            <a:xfrm>
              <a:off x="355869" y="1752306"/>
              <a:ext cx="1648335" cy="1196351"/>
              <a:chOff x="763013" y="3176928"/>
              <a:chExt cx="1999572" cy="1377709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7DA7738-B850-450D-8D30-F54F7EA55759}"/>
                  </a:ext>
                </a:extLst>
              </p:cNvPr>
              <p:cNvSpPr/>
              <p:nvPr/>
            </p:nvSpPr>
            <p:spPr>
              <a:xfrm>
                <a:off x="763013" y="3176928"/>
                <a:ext cx="1999572" cy="1377709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59" tIns="45679" rIns="91359" bIns="45679" rtlCol="0" anchor="ctr"/>
              <a:lstStyle/>
              <a:p>
                <a:pPr marL="0" marR="0" lvl="0" indent="0" algn="ctr" defTabSz="9134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C1006C-3863-42B7-AE27-77FBDA6904D6}"/>
                  </a:ext>
                </a:extLst>
              </p:cNvPr>
              <p:cNvSpPr txBox="1"/>
              <p:nvPr/>
            </p:nvSpPr>
            <p:spPr>
              <a:xfrm>
                <a:off x="775703" y="3184953"/>
                <a:ext cx="1956985" cy="407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b="1" kern="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PAID MEDIA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b="1" kern="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(SEARCH, DISPLAY, SOCIAL)</a:t>
                </a:r>
                <a:endPara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9" name="Picture 26" descr="Image result for MEDIAMATH">
              <a:extLst>
                <a:ext uri="{FF2B5EF4-FFF2-40B4-BE49-F238E27FC236}">
                  <a16:creationId xmlns:a16="http://schemas.microsoft.com/office/drawing/2014/main" id="{09FE4857-9132-4ED8-845A-DEBE28AFBF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4" t="26925" r="13752" b="26785"/>
            <a:stretch/>
          </p:blipFill>
          <p:spPr bwMode="auto">
            <a:xfrm>
              <a:off x="1098664" y="2250833"/>
              <a:ext cx="851628" cy="529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8" descr="Image result for social media icons B2B">
              <a:extLst>
                <a:ext uri="{FF2B5EF4-FFF2-40B4-BE49-F238E27FC236}">
                  <a16:creationId xmlns:a16="http://schemas.microsoft.com/office/drawing/2014/main" id="{7B008E44-C1F8-4911-8289-1D738D9280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9" r="23035"/>
            <a:stretch/>
          </p:blipFill>
          <p:spPr bwMode="auto">
            <a:xfrm>
              <a:off x="426127" y="2215237"/>
              <a:ext cx="591711" cy="618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085AA9-3F9A-40DF-BC6B-D45EDE3B157C}"/>
              </a:ext>
            </a:extLst>
          </p:cNvPr>
          <p:cNvGrpSpPr/>
          <p:nvPr/>
        </p:nvGrpSpPr>
        <p:grpSpPr>
          <a:xfrm>
            <a:off x="699552" y="821675"/>
            <a:ext cx="1199362" cy="985678"/>
            <a:chOff x="2826100" y="2027375"/>
            <a:chExt cx="1199362" cy="985678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51536B7-20D4-4937-AC8A-7598FB55C283}"/>
                </a:ext>
              </a:extLst>
            </p:cNvPr>
            <p:cNvSpPr/>
            <p:nvPr/>
          </p:nvSpPr>
          <p:spPr>
            <a:xfrm>
              <a:off x="2826100" y="2027375"/>
              <a:ext cx="1199362" cy="98567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8120A-C830-4B8A-BB75-7433B923240F}"/>
                </a:ext>
              </a:extLst>
            </p:cNvPr>
            <p:cNvSpPr txBox="1"/>
            <p:nvPr/>
          </p:nvSpPr>
          <p:spPr>
            <a:xfrm>
              <a:off x="3048520" y="2060833"/>
              <a:ext cx="737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900" b="1" dirty="0"/>
            </a:p>
            <a:p>
              <a:pPr algn="ctr"/>
              <a:r>
                <a:rPr lang="en-US" sz="900" b="1" dirty="0"/>
                <a:t>Web &amp; App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F68B8C-1124-4D51-A53F-D4E25C68F263}"/>
              </a:ext>
            </a:extLst>
          </p:cNvPr>
          <p:cNvGrpSpPr/>
          <p:nvPr/>
        </p:nvGrpSpPr>
        <p:grpSpPr>
          <a:xfrm>
            <a:off x="9049863" y="4600383"/>
            <a:ext cx="2170949" cy="751604"/>
            <a:chOff x="8974498" y="5783771"/>
            <a:chExt cx="2581890" cy="75160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8D1E2C-0643-48FE-B230-47E68BFAFA7E}"/>
                </a:ext>
              </a:extLst>
            </p:cNvPr>
            <p:cNvGrpSpPr/>
            <p:nvPr/>
          </p:nvGrpSpPr>
          <p:grpSpPr>
            <a:xfrm>
              <a:off x="8974498" y="5783771"/>
              <a:ext cx="2581890" cy="751604"/>
              <a:chOff x="924845" y="4937273"/>
              <a:chExt cx="2762354" cy="88622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CC54414-88C3-452D-A280-9C20708D7F71}"/>
                  </a:ext>
                </a:extLst>
              </p:cNvPr>
              <p:cNvGrpSpPr/>
              <p:nvPr/>
            </p:nvGrpSpPr>
            <p:grpSpPr>
              <a:xfrm>
                <a:off x="924845" y="4937273"/>
                <a:ext cx="2762354" cy="886225"/>
                <a:chOff x="2186411" y="3923487"/>
                <a:chExt cx="1431118" cy="1102479"/>
              </a:xfrm>
              <a:solidFill>
                <a:sysClr val="window" lastClr="FFFFFF"/>
              </a:solidFill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BD7E7EBC-CFDD-4473-9548-50BAC48F68F6}"/>
                    </a:ext>
                  </a:extLst>
                </p:cNvPr>
                <p:cNvSpPr/>
                <p:nvPr/>
              </p:nvSpPr>
              <p:spPr>
                <a:xfrm>
                  <a:off x="2186411" y="3923487"/>
                  <a:ext cx="1431118" cy="1102479"/>
                </a:xfrm>
                <a:prstGeom prst="round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bg1">
                      <a:lumMod val="9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1BC0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53CDF81-B248-4AD0-96F2-5AB52D3F3BE6}"/>
                    </a:ext>
                  </a:extLst>
                </p:cNvPr>
                <p:cNvSpPr txBox="1"/>
                <p:nvPr/>
              </p:nvSpPr>
              <p:spPr>
                <a:xfrm>
                  <a:off x="2287806" y="3969103"/>
                  <a:ext cx="1272618" cy="4063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Reporting Layer</a:t>
                  </a:r>
                </a:p>
              </p:txBody>
            </p:sp>
          </p:grp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82703B17-D998-4956-8079-B489AB975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6751" y="5306763"/>
                <a:ext cx="1075604" cy="345710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8" name="Picture 14" descr="Image result for TABLEAU">
              <a:extLst>
                <a:ext uri="{FF2B5EF4-FFF2-40B4-BE49-F238E27FC236}">
                  <a16:creationId xmlns:a16="http://schemas.microsoft.com/office/drawing/2014/main" id="{FCCE39FE-EF6D-4BA9-9660-B3361319F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11" b="24155"/>
            <a:stretch/>
          </p:blipFill>
          <p:spPr bwMode="auto">
            <a:xfrm>
              <a:off x="10379744" y="6097930"/>
              <a:ext cx="1086213" cy="292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FF50A34-D9F8-4469-AF47-3EAB31DD12A3}"/>
              </a:ext>
            </a:extLst>
          </p:cNvPr>
          <p:cNvSpPr/>
          <p:nvPr/>
        </p:nvSpPr>
        <p:spPr>
          <a:xfrm>
            <a:off x="699552" y="1956255"/>
            <a:ext cx="1199362" cy="98567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CF2CB56-84F9-4C6B-9160-FDF6194508F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6" r="5932"/>
          <a:stretch/>
        </p:blipFill>
        <p:spPr>
          <a:xfrm>
            <a:off x="1100682" y="2319547"/>
            <a:ext cx="423602" cy="505800"/>
          </a:xfrm>
          <a:prstGeom prst="rect">
            <a:avLst/>
          </a:prstGeom>
          <a:noFill/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CF5CFD6-8A8F-464F-85FA-405B6A72CACD}"/>
              </a:ext>
            </a:extLst>
          </p:cNvPr>
          <p:cNvSpPr/>
          <p:nvPr/>
        </p:nvSpPr>
        <p:spPr>
          <a:xfrm>
            <a:off x="724400" y="1948341"/>
            <a:ext cx="11496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1000" b="1" kern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Contact &amp; </a:t>
            </a:r>
          </a:p>
          <a:p>
            <a:pPr lvl="0" algn="ctr">
              <a:defRPr/>
            </a:pPr>
            <a:r>
              <a:rPr lang="en-US" sz="1000" b="1" kern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 Data</a:t>
            </a:r>
            <a:endParaRPr lang="en-US" sz="1000" b="1" kern="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F9857AC-CE80-4EBE-BA10-8A8C4E232749}"/>
              </a:ext>
            </a:extLst>
          </p:cNvPr>
          <p:cNvSpPr/>
          <p:nvPr/>
        </p:nvSpPr>
        <p:spPr>
          <a:xfrm>
            <a:off x="682270" y="3100129"/>
            <a:ext cx="1199362" cy="98567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959A21-E2BC-42A4-8BF4-E0DF1F820FF2}"/>
              </a:ext>
            </a:extLst>
          </p:cNvPr>
          <p:cNvSpPr/>
          <p:nvPr/>
        </p:nvSpPr>
        <p:spPr>
          <a:xfrm>
            <a:off x="753617" y="3092215"/>
            <a:ext cx="1056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1000" b="1" kern="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Media / </a:t>
            </a:r>
          </a:p>
          <a:p>
            <a:pPr lvl="0" algn="ctr">
              <a:defRPr/>
            </a:pPr>
            <a:r>
              <a:rPr lang="en-US" sz="1000" b="1" kern="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Pixel tracking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037A125F-703E-467A-A15D-83EEC5D2D8F2}"/>
              </a:ext>
            </a:extLst>
          </p:cNvPr>
          <p:cNvCxnSpPr>
            <a:cxnSpLocks/>
          </p:cNvCxnSpPr>
          <p:nvPr/>
        </p:nvCxnSpPr>
        <p:spPr>
          <a:xfrm>
            <a:off x="1959761" y="2241129"/>
            <a:ext cx="3587421" cy="590222"/>
          </a:xfrm>
          <a:prstGeom prst="bentConnector3">
            <a:avLst>
              <a:gd name="adj1" fmla="val 72442"/>
            </a:avLst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28ADDE7-3F47-4134-80AB-C70A5EDD975C}"/>
              </a:ext>
            </a:extLst>
          </p:cNvPr>
          <p:cNvSpPr/>
          <p:nvPr/>
        </p:nvSpPr>
        <p:spPr>
          <a:xfrm>
            <a:off x="2181870" y="2137989"/>
            <a:ext cx="2598788" cy="2308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9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Party Import – Structured Data (file based)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6FE6629-8D3F-4E9E-A89F-D3AD1A76ECE7}"/>
              </a:ext>
            </a:extLst>
          </p:cNvPr>
          <p:cNvCxnSpPr>
            <a:cxnSpLocks/>
          </p:cNvCxnSpPr>
          <p:nvPr/>
        </p:nvCxnSpPr>
        <p:spPr>
          <a:xfrm>
            <a:off x="1923754" y="2643014"/>
            <a:ext cx="3623428" cy="42588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897D55C-D2A6-45F4-BAE6-1F6D8FA69D87}"/>
              </a:ext>
            </a:extLst>
          </p:cNvPr>
          <p:cNvSpPr/>
          <p:nvPr/>
        </p:nvSpPr>
        <p:spPr>
          <a:xfrm>
            <a:off x="3017509" y="2944544"/>
            <a:ext cx="2282997" cy="2308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via. Data onboarding provider (cookies)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8FB2483-0EB0-4E2A-931B-7E246D3ED53C}"/>
              </a:ext>
            </a:extLst>
          </p:cNvPr>
          <p:cNvCxnSpPr>
            <a:cxnSpLocks/>
          </p:cNvCxnSpPr>
          <p:nvPr/>
        </p:nvCxnSpPr>
        <p:spPr>
          <a:xfrm>
            <a:off x="1898914" y="3379539"/>
            <a:ext cx="3634891" cy="48163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4B9C65C-74F0-433E-AD73-002A7A5EADE4}"/>
              </a:ext>
            </a:extLst>
          </p:cNvPr>
          <p:cNvSpPr/>
          <p:nvPr/>
        </p:nvSpPr>
        <p:spPr>
          <a:xfrm>
            <a:off x="2199557" y="3271333"/>
            <a:ext cx="1786066" cy="2308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via. Media tracking (pixel / </a:t>
            </a:r>
            <a:r>
              <a:rPr lang="en-US" sz="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url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44" name="object 2">
            <a:extLst>
              <a:ext uri="{FF2B5EF4-FFF2-40B4-BE49-F238E27FC236}">
                <a16:creationId xmlns:a16="http://schemas.microsoft.com/office/drawing/2014/main" id="{0C384D6B-56A6-4339-889C-249ECDFB6A46}"/>
              </a:ext>
            </a:extLst>
          </p:cNvPr>
          <p:cNvSpPr/>
          <p:nvPr/>
        </p:nvSpPr>
        <p:spPr>
          <a:xfrm>
            <a:off x="917934" y="1186300"/>
            <a:ext cx="789098" cy="5266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B3068F9-DA83-4494-A203-AF5CB5C9C947}"/>
              </a:ext>
            </a:extLst>
          </p:cNvPr>
          <p:cNvGrpSpPr/>
          <p:nvPr/>
        </p:nvGrpSpPr>
        <p:grpSpPr>
          <a:xfrm>
            <a:off x="5535840" y="2393169"/>
            <a:ext cx="1792398" cy="2111444"/>
            <a:chOff x="2252505" y="4251064"/>
            <a:chExt cx="874395" cy="956980"/>
          </a:xfrm>
        </p:grpSpPr>
        <p:sp>
          <p:nvSpPr>
            <p:cNvPr id="46" name="object 21">
              <a:extLst>
                <a:ext uri="{FF2B5EF4-FFF2-40B4-BE49-F238E27FC236}">
                  <a16:creationId xmlns:a16="http://schemas.microsoft.com/office/drawing/2014/main" id="{2997E29D-4623-4F57-A00C-17BF95EC681A}"/>
                </a:ext>
              </a:extLst>
            </p:cNvPr>
            <p:cNvSpPr/>
            <p:nvPr/>
          </p:nvSpPr>
          <p:spPr>
            <a:xfrm>
              <a:off x="2252506" y="4360319"/>
              <a:ext cx="874394" cy="847725"/>
            </a:xfrm>
            <a:custGeom>
              <a:avLst/>
              <a:gdLst/>
              <a:ahLst/>
              <a:cxnLst/>
              <a:rect l="l" t="t" r="r" b="b"/>
              <a:pathLst>
                <a:path w="874395" h="847725">
                  <a:moveTo>
                    <a:pt x="0" y="0"/>
                  </a:moveTo>
                  <a:lnTo>
                    <a:pt x="0" y="738402"/>
                  </a:lnTo>
                  <a:lnTo>
                    <a:pt x="5720" y="756123"/>
                  </a:lnTo>
                  <a:lnTo>
                    <a:pt x="48784" y="788610"/>
                  </a:lnTo>
                  <a:lnTo>
                    <a:pt x="84328" y="802926"/>
                  </a:lnTo>
                  <a:lnTo>
                    <a:pt x="128013" y="815656"/>
                  </a:lnTo>
                  <a:lnTo>
                    <a:pt x="178940" y="826576"/>
                  </a:lnTo>
                  <a:lnTo>
                    <a:pt x="236209" y="835461"/>
                  </a:lnTo>
                  <a:lnTo>
                    <a:pt x="298919" y="842086"/>
                  </a:lnTo>
                  <a:lnTo>
                    <a:pt x="366172" y="846226"/>
                  </a:lnTo>
                  <a:lnTo>
                    <a:pt x="437066" y="847656"/>
                  </a:lnTo>
                  <a:lnTo>
                    <a:pt x="507961" y="846226"/>
                  </a:lnTo>
                  <a:lnTo>
                    <a:pt x="575213" y="842086"/>
                  </a:lnTo>
                  <a:lnTo>
                    <a:pt x="637923" y="835461"/>
                  </a:lnTo>
                  <a:lnTo>
                    <a:pt x="695192" y="826576"/>
                  </a:lnTo>
                  <a:lnTo>
                    <a:pt x="746119" y="815656"/>
                  </a:lnTo>
                  <a:lnTo>
                    <a:pt x="789804" y="802926"/>
                  </a:lnTo>
                  <a:lnTo>
                    <a:pt x="825348" y="788610"/>
                  </a:lnTo>
                  <a:lnTo>
                    <a:pt x="868412" y="756123"/>
                  </a:lnTo>
                  <a:lnTo>
                    <a:pt x="874133" y="738402"/>
                  </a:lnTo>
                  <a:lnTo>
                    <a:pt x="874132" y="109254"/>
                  </a:lnTo>
                  <a:lnTo>
                    <a:pt x="437065" y="109254"/>
                  </a:lnTo>
                  <a:lnTo>
                    <a:pt x="366171" y="107824"/>
                  </a:lnTo>
                  <a:lnTo>
                    <a:pt x="298918" y="103684"/>
                  </a:lnTo>
                  <a:lnTo>
                    <a:pt x="236208" y="97059"/>
                  </a:lnTo>
                  <a:lnTo>
                    <a:pt x="178940" y="88174"/>
                  </a:lnTo>
                  <a:lnTo>
                    <a:pt x="128013" y="77254"/>
                  </a:lnTo>
                  <a:lnTo>
                    <a:pt x="84328" y="64524"/>
                  </a:lnTo>
                  <a:lnTo>
                    <a:pt x="48784" y="50208"/>
                  </a:lnTo>
                  <a:lnTo>
                    <a:pt x="5720" y="17721"/>
                  </a:lnTo>
                  <a:lnTo>
                    <a:pt x="0" y="0"/>
                  </a:lnTo>
                  <a:close/>
                </a:path>
                <a:path w="874395" h="847725">
                  <a:moveTo>
                    <a:pt x="874132" y="0"/>
                  </a:moveTo>
                  <a:lnTo>
                    <a:pt x="851850" y="34533"/>
                  </a:lnTo>
                  <a:lnTo>
                    <a:pt x="789803" y="64524"/>
                  </a:lnTo>
                  <a:lnTo>
                    <a:pt x="746118" y="77254"/>
                  </a:lnTo>
                  <a:lnTo>
                    <a:pt x="695191" y="88174"/>
                  </a:lnTo>
                  <a:lnTo>
                    <a:pt x="637923" y="97059"/>
                  </a:lnTo>
                  <a:lnTo>
                    <a:pt x="575212" y="103684"/>
                  </a:lnTo>
                  <a:lnTo>
                    <a:pt x="507960" y="107824"/>
                  </a:lnTo>
                  <a:lnTo>
                    <a:pt x="437065" y="109254"/>
                  </a:lnTo>
                  <a:lnTo>
                    <a:pt x="874132" y="109254"/>
                  </a:lnTo>
                  <a:lnTo>
                    <a:pt x="874132" y="0"/>
                  </a:lnTo>
                  <a:close/>
                </a:path>
              </a:pathLst>
            </a:custGeom>
            <a:solidFill>
              <a:srgbClr val="6CACDD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7" name="object 22">
              <a:extLst>
                <a:ext uri="{FF2B5EF4-FFF2-40B4-BE49-F238E27FC236}">
                  <a16:creationId xmlns:a16="http://schemas.microsoft.com/office/drawing/2014/main" id="{8942C7BD-B985-4595-A719-C73C41A10F0D}"/>
                </a:ext>
              </a:extLst>
            </p:cNvPr>
            <p:cNvSpPr/>
            <p:nvPr/>
          </p:nvSpPr>
          <p:spPr>
            <a:xfrm>
              <a:off x="2252506" y="4251065"/>
              <a:ext cx="874394" cy="219075"/>
            </a:xfrm>
            <a:custGeom>
              <a:avLst/>
              <a:gdLst/>
              <a:ahLst/>
              <a:cxnLst/>
              <a:rect l="l" t="t" r="r" b="b"/>
              <a:pathLst>
                <a:path w="874395" h="219075">
                  <a:moveTo>
                    <a:pt x="437065" y="0"/>
                  </a:moveTo>
                  <a:lnTo>
                    <a:pt x="366171" y="1429"/>
                  </a:lnTo>
                  <a:lnTo>
                    <a:pt x="298918" y="5569"/>
                  </a:lnTo>
                  <a:lnTo>
                    <a:pt x="236208" y="12194"/>
                  </a:lnTo>
                  <a:lnTo>
                    <a:pt x="178940" y="21079"/>
                  </a:lnTo>
                  <a:lnTo>
                    <a:pt x="128013" y="32000"/>
                  </a:lnTo>
                  <a:lnTo>
                    <a:pt x="84328" y="44730"/>
                  </a:lnTo>
                  <a:lnTo>
                    <a:pt x="48784" y="59045"/>
                  </a:lnTo>
                  <a:lnTo>
                    <a:pt x="5720" y="91532"/>
                  </a:lnTo>
                  <a:lnTo>
                    <a:pt x="0" y="109254"/>
                  </a:lnTo>
                  <a:lnTo>
                    <a:pt x="5720" y="126976"/>
                  </a:lnTo>
                  <a:lnTo>
                    <a:pt x="48784" y="159463"/>
                  </a:lnTo>
                  <a:lnTo>
                    <a:pt x="84328" y="173778"/>
                  </a:lnTo>
                  <a:lnTo>
                    <a:pt x="128013" y="186509"/>
                  </a:lnTo>
                  <a:lnTo>
                    <a:pt x="178940" y="197429"/>
                  </a:lnTo>
                  <a:lnTo>
                    <a:pt x="236208" y="206313"/>
                  </a:lnTo>
                  <a:lnTo>
                    <a:pt x="298918" y="212938"/>
                  </a:lnTo>
                  <a:lnTo>
                    <a:pt x="366171" y="217078"/>
                  </a:lnTo>
                  <a:lnTo>
                    <a:pt x="437065" y="218508"/>
                  </a:lnTo>
                  <a:lnTo>
                    <a:pt x="507960" y="217078"/>
                  </a:lnTo>
                  <a:lnTo>
                    <a:pt x="575212" y="212938"/>
                  </a:lnTo>
                  <a:lnTo>
                    <a:pt x="637923" y="206313"/>
                  </a:lnTo>
                  <a:lnTo>
                    <a:pt x="695191" y="197429"/>
                  </a:lnTo>
                  <a:lnTo>
                    <a:pt x="746118" y="186509"/>
                  </a:lnTo>
                  <a:lnTo>
                    <a:pt x="789803" y="173778"/>
                  </a:lnTo>
                  <a:lnTo>
                    <a:pt x="825347" y="159463"/>
                  </a:lnTo>
                  <a:lnTo>
                    <a:pt x="868411" y="126976"/>
                  </a:lnTo>
                  <a:lnTo>
                    <a:pt x="874132" y="109254"/>
                  </a:lnTo>
                  <a:lnTo>
                    <a:pt x="868411" y="91532"/>
                  </a:lnTo>
                  <a:lnTo>
                    <a:pt x="825347" y="59045"/>
                  </a:lnTo>
                  <a:lnTo>
                    <a:pt x="789803" y="44730"/>
                  </a:lnTo>
                  <a:lnTo>
                    <a:pt x="746118" y="32000"/>
                  </a:lnTo>
                  <a:lnTo>
                    <a:pt x="695191" y="21079"/>
                  </a:lnTo>
                  <a:lnTo>
                    <a:pt x="637923" y="12194"/>
                  </a:lnTo>
                  <a:lnTo>
                    <a:pt x="575212" y="5569"/>
                  </a:lnTo>
                  <a:lnTo>
                    <a:pt x="507960" y="1429"/>
                  </a:lnTo>
                  <a:lnTo>
                    <a:pt x="437065" y="0"/>
                  </a:lnTo>
                  <a:close/>
                </a:path>
              </a:pathLst>
            </a:custGeom>
            <a:solidFill>
              <a:srgbClr val="ACCEEB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8" name="object 23">
              <a:extLst>
                <a:ext uri="{FF2B5EF4-FFF2-40B4-BE49-F238E27FC236}">
                  <a16:creationId xmlns:a16="http://schemas.microsoft.com/office/drawing/2014/main" id="{F1C0B8D5-700C-4243-9214-653838BB0A38}"/>
                </a:ext>
              </a:extLst>
            </p:cNvPr>
            <p:cNvSpPr/>
            <p:nvPr/>
          </p:nvSpPr>
          <p:spPr>
            <a:xfrm>
              <a:off x="2252505" y="4251064"/>
              <a:ext cx="874394" cy="219075"/>
            </a:xfrm>
            <a:custGeom>
              <a:avLst/>
              <a:gdLst/>
              <a:ahLst/>
              <a:cxnLst/>
              <a:rect l="l" t="t" r="r" b="b"/>
              <a:pathLst>
                <a:path w="874395" h="219075">
                  <a:moveTo>
                    <a:pt x="0" y="109254"/>
                  </a:moveTo>
                  <a:lnTo>
                    <a:pt x="22281" y="143787"/>
                  </a:lnTo>
                  <a:lnTo>
                    <a:pt x="84328" y="173778"/>
                  </a:lnTo>
                  <a:lnTo>
                    <a:pt x="128013" y="186508"/>
                  </a:lnTo>
                  <a:lnTo>
                    <a:pt x="178940" y="197428"/>
                  </a:lnTo>
                  <a:lnTo>
                    <a:pt x="236209" y="206313"/>
                  </a:lnTo>
                  <a:lnTo>
                    <a:pt x="298919" y="212938"/>
                  </a:lnTo>
                  <a:lnTo>
                    <a:pt x="366172" y="217078"/>
                  </a:lnTo>
                  <a:lnTo>
                    <a:pt x="437066" y="218508"/>
                  </a:lnTo>
                  <a:lnTo>
                    <a:pt x="507961" y="217078"/>
                  </a:lnTo>
                  <a:lnTo>
                    <a:pt x="575213" y="212938"/>
                  </a:lnTo>
                  <a:lnTo>
                    <a:pt x="637924" y="206313"/>
                  </a:lnTo>
                  <a:lnTo>
                    <a:pt x="695192" y="197428"/>
                  </a:lnTo>
                  <a:lnTo>
                    <a:pt x="746119" y="186508"/>
                  </a:lnTo>
                  <a:lnTo>
                    <a:pt x="789804" y="173778"/>
                  </a:lnTo>
                  <a:lnTo>
                    <a:pt x="825348" y="159462"/>
                  </a:lnTo>
                  <a:lnTo>
                    <a:pt x="868412" y="126975"/>
                  </a:lnTo>
                  <a:lnTo>
                    <a:pt x="874133" y="109254"/>
                  </a:lnTo>
                  <a:lnTo>
                    <a:pt x="868412" y="91532"/>
                  </a:lnTo>
                  <a:lnTo>
                    <a:pt x="825348" y="59045"/>
                  </a:lnTo>
                  <a:lnTo>
                    <a:pt x="789804" y="44730"/>
                  </a:lnTo>
                  <a:lnTo>
                    <a:pt x="746119" y="31999"/>
                  </a:lnTo>
                  <a:lnTo>
                    <a:pt x="695192" y="21079"/>
                  </a:lnTo>
                  <a:lnTo>
                    <a:pt x="637924" y="12194"/>
                  </a:lnTo>
                  <a:lnTo>
                    <a:pt x="575213" y="5569"/>
                  </a:lnTo>
                  <a:lnTo>
                    <a:pt x="507961" y="1429"/>
                  </a:lnTo>
                  <a:lnTo>
                    <a:pt x="437066" y="0"/>
                  </a:lnTo>
                  <a:lnTo>
                    <a:pt x="366172" y="1429"/>
                  </a:lnTo>
                  <a:lnTo>
                    <a:pt x="298919" y="5569"/>
                  </a:lnTo>
                  <a:lnTo>
                    <a:pt x="236209" y="12194"/>
                  </a:lnTo>
                  <a:lnTo>
                    <a:pt x="178940" y="21079"/>
                  </a:lnTo>
                  <a:lnTo>
                    <a:pt x="128013" y="31999"/>
                  </a:lnTo>
                  <a:lnTo>
                    <a:pt x="84328" y="44730"/>
                  </a:lnTo>
                  <a:lnTo>
                    <a:pt x="48784" y="59045"/>
                  </a:lnTo>
                  <a:lnTo>
                    <a:pt x="5720" y="91532"/>
                  </a:lnTo>
                  <a:lnTo>
                    <a:pt x="0" y="109254"/>
                  </a:lnTo>
                  <a:close/>
                </a:path>
              </a:pathLst>
            </a:custGeom>
            <a:ln w="9421">
              <a:solidFill>
                <a:srgbClr val="5185AC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9" name="object 24">
              <a:extLst>
                <a:ext uri="{FF2B5EF4-FFF2-40B4-BE49-F238E27FC236}">
                  <a16:creationId xmlns:a16="http://schemas.microsoft.com/office/drawing/2014/main" id="{E1EC27C9-3876-463F-9FDE-07234F84294B}"/>
                </a:ext>
              </a:extLst>
            </p:cNvPr>
            <p:cNvSpPr/>
            <p:nvPr/>
          </p:nvSpPr>
          <p:spPr>
            <a:xfrm>
              <a:off x="2252505" y="4360319"/>
              <a:ext cx="874394" cy="847725"/>
            </a:xfrm>
            <a:custGeom>
              <a:avLst/>
              <a:gdLst/>
              <a:ahLst/>
              <a:cxnLst/>
              <a:rect l="l" t="t" r="r" b="b"/>
              <a:pathLst>
                <a:path w="874395" h="847725">
                  <a:moveTo>
                    <a:pt x="0" y="738401"/>
                  </a:moveTo>
                  <a:lnTo>
                    <a:pt x="22281" y="772934"/>
                  </a:lnTo>
                  <a:lnTo>
                    <a:pt x="84328" y="802925"/>
                  </a:lnTo>
                  <a:lnTo>
                    <a:pt x="128013" y="815655"/>
                  </a:lnTo>
                  <a:lnTo>
                    <a:pt x="178940" y="826575"/>
                  </a:lnTo>
                  <a:lnTo>
                    <a:pt x="236209" y="835460"/>
                  </a:lnTo>
                  <a:lnTo>
                    <a:pt x="298919" y="842085"/>
                  </a:lnTo>
                  <a:lnTo>
                    <a:pt x="366172" y="846225"/>
                  </a:lnTo>
                  <a:lnTo>
                    <a:pt x="437066" y="847655"/>
                  </a:lnTo>
                  <a:lnTo>
                    <a:pt x="507961" y="846225"/>
                  </a:lnTo>
                  <a:lnTo>
                    <a:pt x="575213" y="842085"/>
                  </a:lnTo>
                  <a:lnTo>
                    <a:pt x="637924" y="835460"/>
                  </a:lnTo>
                  <a:lnTo>
                    <a:pt x="695192" y="826575"/>
                  </a:lnTo>
                  <a:lnTo>
                    <a:pt x="746119" y="815655"/>
                  </a:lnTo>
                  <a:lnTo>
                    <a:pt x="789804" y="802925"/>
                  </a:lnTo>
                  <a:lnTo>
                    <a:pt x="825348" y="788610"/>
                  </a:lnTo>
                  <a:lnTo>
                    <a:pt x="868412" y="756123"/>
                  </a:lnTo>
                  <a:lnTo>
                    <a:pt x="874133" y="738401"/>
                  </a:lnTo>
                  <a:lnTo>
                    <a:pt x="874132" y="0"/>
                  </a:lnTo>
                </a:path>
              </a:pathLst>
            </a:custGeom>
            <a:ln w="9421">
              <a:solidFill>
                <a:srgbClr val="5185AC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50" name="object 25">
              <a:extLst>
                <a:ext uri="{FF2B5EF4-FFF2-40B4-BE49-F238E27FC236}">
                  <a16:creationId xmlns:a16="http://schemas.microsoft.com/office/drawing/2014/main" id="{2E5E93B1-10F2-4FDE-A8C3-978F6B5F4128}"/>
                </a:ext>
              </a:extLst>
            </p:cNvPr>
            <p:cNvSpPr txBox="1"/>
            <p:nvPr/>
          </p:nvSpPr>
          <p:spPr>
            <a:xfrm>
              <a:off x="2509044" y="4686879"/>
              <a:ext cx="365125" cy="1952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lang="en-US" sz="2800" b="1" spc="-150" dirty="0">
                  <a:solidFill>
                    <a:srgbClr val="FFFFFF"/>
                  </a:solidFill>
                  <a:latin typeface="Century Gothic"/>
                  <a:cs typeface="Century Gothic"/>
                </a:rPr>
                <a:t>DMP</a:t>
              </a:r>
              <a:endParaRPr sz="1600" b="1" dirty="0">
                <a:latin typeface="Century Gothic"/>
                <a:cs typeface="Century Gothic"/>
              </a:endParaRPr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2756C84D-64AE-4637-9F01-0B2EF8868F8B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898914" y="4168326"/>
            <a:ext cx="3626338" cy="575188"/>
          </a:xfrm>
          <a:prstGeom prst="bentConnector3">
            <a:avLst>
              <a:gd name="adj1" fmla="val 63704"/>
            </a:avLst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Image result for display icon">
            <a:extLst>
              <a:ext uri="{FF2B5EF4-FFF2-40B4-BE49-F238E27FC236}">
                <a16:creationId xmlns:a16="http://schemas.microsoft.com/office/drawing/2014/main" id="{81FE4C48-3BC1-473A-A641-BB64D8F3A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00" y="3443332"/>
            <a:ext cx="542646" cy="54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1B5581F6-D5B6-4F1B-A20F-9E9570A696FE}"/>
              </a:ext>
            </a:extLst>
          </p:cNvPr>
          <p:cNvGrpSpPr/>
          <p:nvPr/>
        </p:nvGrpSpPr>
        <p:grpSpPr>
          <a:xfrm>
            <a:off x="699552" y="5380928"/>
            <a:ext cx="1199362" cy="985678"/>
            <a:chOff x="1546520" y="4778985"/>
            <a:chExt cx="1199362" cy="985678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DC8C4A7D-5A99-4A4B-980E-F51AF000AE31}"/>
                </a:ext>
              </a:extLst>
            </p:cNvPr>
            <p:cNvSpPr/>
            <p:nvPr/>
          </p:nvSpPr>
          <p:spPr>
            <a:xfrm>
              <a:off x="1546520" y="4778985"/>
              <a:ext cx="1199362" cy="98567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98F51BC-0769-47AA-A183-58A0480B3EC3}"/>
                </a:ext>
              </a:extLst>
            </p:cNvPr>
            <p:cNvSpPr/>
            <p:nvPr/>
          </p:nvSpPr>
          <p:spPr>
            <a:xfrm>
              <a:off x="1571780" y="4820636"/>
              <a:ext cx="113204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sz="1000" b="1" kern="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Providers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FC21B795-0DE7-4C18-912A-AAA6BC9617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971" y="4702406"/>
            <a:ext cx="671278" cy="4611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E599800-B6CA-4F63-A97D-2974D0B67B6D}"/>
              </a:ext>
            </a:extLst>
          </p:cNvPr>
          <p:cNvCxnSpPr>
            <a:cxnSpLocks/>
          </p:cNvCxnSpPr>
          <p:nvPr/>
        </p:nvCxnSpPr>
        <p:spPr>
          <a:xfrm flipV="1">
            <a:off x="1881632" y="4527568"/>
            <a:ext cx="4641077" cy="1480303"/>
          </a:xfrm>
          <a:prstGeom prst="bentConnector3">
            <a:avLst>
              <a:gd name="adj1" fmla="val 100113"/>
            </a:avLst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7A38FA7-95E1-4E82-8900-772BBD482226}"/>
              </a:ext>
            </a:extLst>
          </p:cNvPr>
          <p:cNvSpPr/>
          <p:nvPr/>
        </p:nvSpPr>
        <p:spPr>
          <a:xfrm>
            <a:off x="2176479" y="4639530"/>
            <a:ext cx="1747594" cy="2308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via. Email tracking (pixel / </a:t>
            </a:r>
            <a:r>
              <a:rPr lang="en-US" sz="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url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A54533C-59E2-45E0-BFC5-E08B67317234}"/>
              </a:ext>
            </a:extLst>
          </p:cNvPr>
          <p:cNvCxnSpPr>
            <a:cxnSpLocks/>
          </p:cNvCxnSpPr>
          <p:nvPr/>
        </p:nvCxnSpPr>
        <p:spPr>
          <a:xfrm flipV="1">
            <a:off x="1849350" y="3773732"/>
            <a:ext cx="3684455" cy="174723"/>
          </a:xfrm>
          <a:prstGeom prst="bentConnector3">
            <a:avLst>
              <a:gd name="adj1" fmla="val 56204"/>
            </a:avLst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A16FB05-C7D9-426E-A1A0-F817E84A55BC}"/>
              </a:ext>
            </a:extLst>
          </p:cNvPr>
          <p:cNvSpPr/>
          <p:nvPr/>
        </p:nvSpPr>
        <p:spPr>
          <a:xfrm>
            <a:off x="2116858" y="3764769"/>
            <a:ext cx="1398140" cy="2308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via. Ad logs (file based)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1C1EA6F-F6F1-4D8A-A5EA-D26BF3D6206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540" t="8213" r="14026" b="16643"/>
          <a:stretch/>
        </p:blipFill>
        <p:spPr>
          <a:xfrm>
            <a:off x="751971" y="5699472"/>
            <a:ext cx="1077243" cy="485757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EF724705-03F6-41A1-BFCA-FE0288A3C43E}"/>
              </a:ext>
            </a:extLst>
          </p:cNvPr>
          <p:cNvSpPr/>
          <p:nvPr/>
        </p:nvSpPr>
        <p:spPr>
          <a:xfrm>
            <a:off x="2161886" y="5874918"/>
            <a:ext cx="1861407" cy="2308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via. DMP Marketplace (cookies)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63CF6560-3871-4B76-8227-D516E0D524A0}"/>
              </a:ext>
            </a:extLst>
          </p:cNvPr>
          <p:cNvCxnSpPr/>
          <p:nvPr/>
        </p:nvCxnSpPr>
        <p:spPr>
          <a:xfrm flipV="1">
            <a:off x="7328236" y="2473351"/>
            <a:ext cx="1707761" cy="626778"/>
          </a:xfrm>
          <a:prstGeom prst="bentConnector3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E4DCBEFB-5931-434F-BE2B-925C63094669}"/>
              </a:ext>
            </a:extLst>
          </p:cNvPr>
          <p:cNvCxnSpPr>
            <a:cxnSpLocks/>
          </p:cNvCxnSpPr>
          <p:nvPr/>
        </p:nvCxnSpPr>
        <p:spPr>
          <a:xfrm>
            <a:off x="7342101" y="3502975"/>
            <a:ext cx="1693896" cy="414194"/>
          </a:xfrm>
          <a:prstGeom prst="bentConnector3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D8B5EE6C-C207-44CF-A9B0-D8BF1A1B077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7335168" y="3985978"/>
            <a:ext cx="1714695" cy="990207"/>
          </a:xfrm>
          <a:prstGeom prst="bentConnector3">
            <a:avLst>
              <a:gd name="adj1" fmla="val 32611"/>
            </a:avLst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7248BC8-7034-4FEF-83D3-8666A95E1474}"/>
              </a:ext>
            </a:extLst>
          </p:cNvPr>
          <p:cNvSpPr/>
          <p:nvPr/>
        </p:nvSpPr>
        <p:spPr>
          <a:xfrm rot="5400000">
            <a:off x="6382227" y="3354508"/>
            <a:ext cx="2430474" cy="2308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Destination Mapping (S2S / Cookies / URL)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8CAC93B-D227-4CA7-B2AC-661DFCB9E4E6}"/>
              </a:ext>
            </a:extLst>
          </p:cNvPr>
          <p:cNvSpPr/>
          <p:nvPr/>
        </p:nvSpPr>
        <p:spPr>
          <a:xfrm>
            <a:off x="9049860" y="3571425"/>
            <a:ext cx="2119481" cy="79016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Personalization and Targeting.</a:t>
            </a:r>
          </a:p>
        </p:txBody>
      </p:sp>
    </p:spTree>
    <p:extLst>
      <p:ext uri="{BB962C8B-B14F-4D97-AF65-F5344CB8AC3E}">
        <p14:creationId xmlns:p14="http://schemas.microsoft.com/office/powerpoint/2010/main" val="3842165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63905523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ylinder 9">
            <a:extLst>
              <a:ext uri="{FF2B5EF4-FFF2-40B4-BE49-F238E27FC236}">
                <a16:creationId xmlns:a16="http://schemas.microsoft.com/office/drawing/2014/main" id="{50DF3295-B22D-4690-8E0D-626AD20179D9}"/>
              </a:ext>
            </a:extLst>
          </p:cNvPr>
          <p:cNvSpPr/>
          <p:nvPr/>
        </p:nvSpPr>
        <p:spPr>
          <a:xfrm>
            <a:off x="5476973" y="509095"/>
            <a:ext cx="2426272" cy="267721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F49031E1-8605-40AC-8B6B-AC112D9E3F83}"/>
              </a:ext>
            </a:extLst>
          </p:cNvPr>
          <p:cNvSpPr/>
          <p:nvPr/>
        </p:nvSpPr>
        <p:spPr>
          <a:xfrm rot="5400000">
            <a:off x="384093" y="325226"/>
            <a:ext cx="914400" cy="121615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F8CB2280-63B1-4089-823C-2C1FDDBEED80}"/>
              </a:ext>
            </a:extLst>
          </p:cNvPr>
          <p:cNvSpPr/>
          <p:nvPr/>
        </p:nvSpPr>
        <p:spPr>
          <a:xfrm>
            <a:off x="2592321" y="541870"/>
            <a:ext cx="1093509" cy="763524"/>
          </a:xfrm>
          <a:prstGeom prst="flowChartDecisi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Flowchart: Multidocument 14">
            <a:extLst>
              <a:ext uri="{FF2B5EF4-FFF2-40B4-BE49-F238E27FC236}">
                <a16:creationId xmlns:a16="http://schemas.microsoft.com/office/drawing/2014/main" id="{A082B91D-E08A-43E1-B0CA-3332ECB63EBB}"/>
              </a:ext>
            </a:extLst>
          </p:cNvPr>
          <p:cNvSpPr/>
          <p:nvPr/>
        </p:nvSpPr>
        <p:spPr>
          <a:xfrm>
            <a:off x="553872" y="1772264"/>
            <a:ext cx="1441563" cy="1660780"/>
          </a:xfrm>
          <a:prstGeom prst="flowChartMultidocumen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Flowchart: Predefined Process 15">
            <a:extLst>
              <a:ext uri="{FF2B5EF4-FFF2-40B4-BE49-F238E27FC236}">
                <a16:creationId xmlns:a16="http://schemas.microsoft.com/office/drawing/2014/main" id="{26077EC8-91A3-47F0-90D1-853371D653A5}"/>
              </a:ext>
            </a:extLst>
          </p:cNvPr>
          <p:cNvSpPr/>
          <p:nvPr/>
        </p:nvSpPr>
        <p:spPr>
          <a:xfrm>
            <a:off x="702297" y="3655244"/>
            <a:ext cx="1102984" cy="942586"/>
          </a:xfrm>
          <a:prstGeom prst="flowChartPredefined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B3A0AE50-B643-4FF5-83D7-3C946A70A0B7}"/>
              </a:ext>
            </a:extLst>
          </p:cNvPr>
          <p:cNvSpPr/>
          <p:nvPr/>
        </p:nvSpPr>
        <p:spPr>
          <a:xfrm rot="5400000">
            <a:off x="901069" y="4857546"/>
            <a:ext cx="785518" cy="121615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7E28C7E0-6F46-49D5-9B83-8447159BA6C0}"/>
              </a:ext>
            </a:extLst>
          </p:cNvPr>
          <p:cNvSpPr/>
          <p:nvPr/>
        </p:nvSpPr>
        <p:spPr>
          <a:xfrm rot="5400000">
            <a:off x="943536" y="5899208"/>
            <a:ext cx="785518" cy="121615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262F1D18-49CA-4508-8AF1-738F60EED280}"/>
              </a:ext>
            </a:extLst>
          </p:cNvPr>
          <p:cNvSpPr/>
          <p:nvPr/>
        </p:nvSpPr>
        <p:spPr>
          <a:xfrm rot="5400000">
            <a:off x="3183927" y="4815504"/>
            <a:ext cx="785518" cy="121615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Flowchart: Internal Storage 19">
            <a:extLst>
              <a:ext uri="{FF2B5EF4-FFF2-40B4-BE49-F238E27FC236}">
                <a16:creationId xmlns:a16="http://schemas.microsoft.com/office/drawing/2014/main" id="{34EF3752-7D47-4BB0-B272-559FFF4CDA78}"/>
              </a:ext>
            </a:extLst>
          </p:cNvPr>
          <p:cNvSpPr/>
          <p:nvPr/>
        </p:nvSpPr>
        <p:spPr>
          <a:xfrm>
            <a:off x="5344997" y="5156461"/>
            <a:ext cx="2168165" cy="1234911"/>
          </a:xfrm>
          <a:prstGeom prst="flowChartInternalStorag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Flowchart: Predefined Process 20">
            <a:extLst>
              <a:ext uri="{FF2B5EF4-FFF2-40B4-BE49-F238E27FC236}">
                <a16:creationId xmlns:a16="http://schemas.microsoft.com/office/drawing/2014/main" id="{8C4146CE-7990-4FC2-BB10-94DDA8B896AE}"/>
              </a:ext>
            </a:extLst>
          </p:cNvPr>
          <p:cNvSpPr/>
          <p:nvPr/>
        </p:nvSpPr>
        <p:spPr>
          <a:xfrm>
            <a:off x="9923283" y="1390502"/>
            <a:ext cx="1982770" cy="1527143"/>
          </a:xfrm>
          <a:prstGeom prst="flowChartPredefined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B5E78374-7DF5-4E9F-8CE0-4D627F5D5742}"/>
              </a:ext>
            </a:extLst>
          </p:cNvPr>
          <p:cNvSpPr/>
          <p:nvPr/>
        </p:nvSpPr>
        <p:spPr>
          <a:xfrm rot="5400000">
            <a:off x="9170813" y="3081053"/>
            <a:ext cx="993671" cy="1433706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FECE05-FB01-4E6D-A1E8-E9E8ACF66D15}"/>
              </a:ext>
            </a:extLst>
          </p:cNvPr>
          <p:cNvCxnSpPr>
            <a:stCxn id="11" idx="1"/>
            <a:endCxn id="14" idx="1"/>
          </p:cNvCxnSpPr>
          <p:nvPr/>
        </p:nvCxnSpPr>
        <p:spPr>
          <a:xfrm flipV="1">
            <a:off x="1449369" y="923632"/>
            <a:ext cx="1142952" cy="9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66417B-569B-4A74-8454-C97A0DDF225F}"/>
              </a:ext>
            </a:extLst>
          </p:cNvPr>
          <p:cNvCxnSpPr>
            <a:cxnSpLocks/>
          </p:cNvCxnSpPr>
          <p:nvPr/>
        </p:nvCxnSpPr>
        <p:spPr>
          <a:xfrm>
            <a:off x="3685830" y="933302"/>
            <a:ext cx="1791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52D1B64-F985-43FF-98FE-8196D21F279F}"/>
              </a:ext>
            </a:extLst>
          </p:cNvPr>
          <p:cNvCxnSpPr>
            <a:cxnSpLocks/>
          </p:cNvCxnSpPr>
          <p:nvPr/>
        </p:nvCxnSpPr>
        <p:spPr>
          <a:xfrm>
            <a:off x="1317393" y="1378255"/>
            <a:ext cx="4159580" cy="6717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4935A2A-0212-421D-B681-12ABFCCFFE38}"/>
              </a:ext>
            </a:extLst>
          </p:cNvPr>
          <p:cNvCxnSpPr>
            <a:cxnSpLocks/>
          </p:cNvCxnSpPr>
          <p:nvPr/>
        </p:nvCxnSpPr>
        <p:spPr>
          <a:xfrm>
            <a:off x="433633" y="5901179"/>
            <a:ext cx="49113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219C19-647F-4969-9B5E-B597BE68CBE0}"/>
              </a:ext>
            </a:extLst>
          </p:cNvPr>
          <p:cNvCxnSpPr>
            <a:cxnSpLocks/>
          </p:cNvCxnSpPr>
          <p:nvPr/>
        </p:nvCxnSpPr>
        <p:spPr>
          <a:xfrm flipH="1" flipV="1">
            <a:off x="433633" y="1424864"/>
            <a:ext cx="18854" cy="4466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C5391E-069F-4498-AC6A-430BD3898C4D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452487" y="6507284"/>
            <a:ext cx="2757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4C2838-ABD5-496D-B44E-24B010D0A860}"/>
              </a:ext>
            </a:extLst>
          </p:cNvPr>
          <p:cNvCxnSpPr>
            <a:cxnSpLocks/>
          </p:cNvCxnSpPr>
          <p:nvPr/>
        </p:nvCxnSpPr>
        <p:spPr>
          <a:xfrm flipV="1">
            <a:off x="458378" y="5891753"/>
            <a:ext cx="0" cy="573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7A1229-1F8F-4830-ACB6-DEFC990FB07B}"/>
              </a:ext>
            </a:extLst>
          </p:cNvPr>
          <p:cNvCxnSpPr>
            <a:cxnSpLocks/>
          </p:cNvCxnSpPr>
          <p:nvPr/>
        </p:nvCxnSpPr>
        <p:spPr>
          <a:xfrm>
            <a:off x="1944371" y="2330433"/>
            <a:ext cx="34948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68A6C53-9184-4B1D-ADFD-1569F6599E67}"/>
              </a:ext>
            </a:extLst>
          </p:cNvPr>
          <p:cNvCxnSpPr>
            <a:cxnSpLocks/>
          </p:cNvCxnSpPr>
          <p:nvPr/>
        </p:nvCxnSpPr>
        <p:spPr>
          <a:xfrm flipV="1">
            <a:off x="1842986" y="2610894"/>
            <a:ext cx="3591613" cy="1187011"/>
          </a:xfrm>
          <a:prstGeom prst="bentConnector3">
            <a:avLst>
              <a:gd name="adj1" fmla="val 114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52B5664-05AF-4FD0-841A-70CAA2A0CB7A}"/>
              </a:ext>
            </a:extLst>
          </p:cNvPr>
          <p:cNvCxnSpPr>
            <a:cxnSpLocks/>
          </p:cNvCxnSpPr>
          <p:nvPr/>
        </p:nvCxnSpPr>
        <p:spPr>
          <a:xfrm flipV="1">
            <a:off x="1944371" y="2952127"/>
            <a:ext cx="3490228" cy="2337456"/>
          </a:xfrm>
          <a:prstGeom prst="bentConnector3">
            <a:avLst>
              <a:gd name="adj1" fmla="val 178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49FDD11-57C7-4A2F-93DF-E803AAE425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87181" y="3256053"/>
            <a:ext cx="2039714" cy="17984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25EE540-36EC-4190-9D95-260BD792BEE4}"/>
              </a:ext>
            </a:extLst>
          </p:cNvPr>
          <p:cNvCxnSpPr>
            <a:endCxn id="20" idx="0"/>
          </p:cNvCxnSpPr>
          <p:nvPr/>
        </p:nvCxnSpPr>
        <p:spPr>
          <a:xfrm>
            <a:off x="6429079" y="3204399"/>
            <a:ext cx="1" cy="195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FB3D2974-E2CD-433B-AC82-5008CA9C8DE8}"/>
              </a:ext>
            </a:extLst>
          </p:cNvPr>
          <p:cNvSpPr/>
          <p:nvPr/>
        </p:nvSpPr>
        <p:spPr>
          <a:xfrm>
            <a:off x="9539925" y="5175118"/>
            <a:ext cx="2366128" cy="1162861"/>
          </a:xfrm>
          <a:prstGeom prst="round2Same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B267569-FA4F-4EDB-8A9D-4BE772AC1D91}"/>
              </a:ext>
            </a:extLst>
          </p:cNvPr>
          <p:cNvCxnSpPr/>
          <p:nvPr/>
        </p:nvCxnSpPr>
        <p:spPr>
          <a:xfrm>
            <a:off x="9539925" y="54864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DD4EF3A-BDF4-4DD7-9B20-8040457AD099}"/>
              </a:ext>
            </a:extLst>
          </p:cNvPr>
          <p:cNvCxnSpPr>
            <a:cxnSpLocks/>
          </p:cNvCxnSpPr>
          <p:nvPr/>
        </p:nvCxnSpPr>
        <p:spPr>
          <a:xfrm>
            <a:off x="9539925" y="5486400"/>
            <a:ext cx="23661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690D0A-8029-483B-9459-DDEB91AA64E1}"/>
              </a:ext>
            </a:extLst>
          </p:cNvPr>
          <p:cNvCxnSpPr>
            <a:cxnSpLocks/>
          </p:cNvCxnSpPr>
          <p:nvPr/>
        </p:nvCxnSpPr>
        <p:spPr>
          <a:xfrm>
            <a:off x="7626284" y="1604176"/>
            <a:ext cx="2296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0940D7-AE11-4F58-B50B-B9B0AE8D0325}"/>
              </a:ext>
            </a:extLst>
          </p:cNvPr>
          <p:cNvCxnSpPr>
            <a:cxnSpLocks/>
          </p:cNvCxnSpPr>
          <p:nvPr/>
        </p:nvCxnSpPr>
        <p:spPr>
          <a:xfrm>
            <a:off x="11142481" y="2970139"/>
            <a:ext cx="0" cy="2186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B0BA93F-E03C-4C60-A693-C959B67AC369}"/>
              </a:ext>
            </a:extLst>
          </p:cNvPr>
          <p:cNvCxnSpPr>
            <a:cxnSpLocks/>
          </p:cNvCxnSpPr>
          <p:nvPr/>
        </p:nvCxnSpPr>
        <p:spPr>
          <a:xfrm rot="10800000">
            <a:off x="7205990" y="3157917"/>
            <a:ext cx="2356545" cy="22292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26EDA73-032F-406A-AD0C-D4739F5DEB9D}"/>
              </a:ext>
            </a:extLst>
          </p:cNvPr>
          <p:cNvCxnSpPr>
            <a:cxnSpLocks/>
          </p:cNvCxnSpPr>
          <p:nvPr/>
        </p:nvCxnSpPr>
        <p:spPr>
          <a:xfrm flipH="1" flipV="1">
            <a:off x="8374686" y="3776601"/>
            <a:ext cx="5761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6D5D46F-1314-44A6-BC29-9590345A86D2}"/>
              </a:ext>
            </a:extLst>
          </p:cNvPr>
          <p:cNvSpPr txBox="1"/>
          <p:nvPr/>
        </p:nvSpPr>
        <p:spPr>
          <a:xfrm>
            <a:off x="1487074" y="690621"/>
            <a:ext cx="10558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PII &amp; Attributes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C8894E-A6FD-41F5-92D3-853B3EBD53CB}"/>
              </a:ext>
            </a:extLst>
          </p:cNvPr>
          <p:cNvSpPr txBox="1"/>
          <p:nvPr/>
        </p:nvSpPr>
        <p:spPr>
          <a:xfrm>
            <a:off x="3942761" y="703126"/>
            <a:ext cx="1128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KUID &amp; Attributes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E3156A-5B95-4C8A-83F6-BE4288B1E02E}"/>
              </a:ext>
            </a:extLst>
          </p:cNvPr>
          <p:cNvSpPr txBox="1"/>
          <p:nvPr/>
        </p:nvSpPr>
        <p:spPr>
          <a:xfrm>
            <a:off x="1317392" y="1332220"/>
            <a:ext cx="2010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</a:t>
            </a:r>
            <a:r>
              <a:rPr lang="en-US" sz="1000" baseline="30000" dirty="0">
                <a:solidFill>
                  <a:schemeClr val="bg1"/>
                </a:solidFill>
              </a:rPr>
              <a:t>st</a:t>
            </a:r>
            <a:r>
              <a:rPr lang="en-US" sz="1000" dirty="0">
                <a:solidFill>
                  <a:schemeClr val="bg1"/>
                </a:solidFill>
              </a:rPr>
              <a:t> Party Imports + Structured Data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047BAC-BD89-4547-B384-704B3E77BFF4}"/>
              </a:ext>
            </a:extLst>
          </p:cNvPr>
          <p:cNvSpPr txBox="1"/>
          <p:nvPr/>
        </p:nvSpPr>
        <p:spPr>
          <a:xfrm>
            <a:off x="2237737" y="2078058"/>
            <a:ext cx="2833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JavaScript Tags/Events Trackers/User Match Pixels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23F134-7ADE-4510-8B98-A2B799FA4CEE}"/>
              </a:ext>
            </a:extLst>
          </p:cNvPr>
          <p:cNvSpPr txBox="1"/>
          <p:nvPr/>
        </p:nvSpPr>
        <p:spPr>
          <a:xfrm>
            <a:off x="2400695" y="2390600"/>
            <a:ext cx="2833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Mobile App SDKs or Mobile Logs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D43FC2-E643-4B84-8CE8-05768A1AFA7C}"/>
              </a:ext>
            </a:extLst>
          </p:cNvPr>
          <p:cNvSpPr txBox="1"/>
          <p:nvPr/>
        </p:nvSpPr>
        <p:spPr>
          <a:xfrm>
            <a:off x="2542878" y="2721662"/>
            <a:ext cx="2833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API HTTP End Points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B0574A-3B1B-4262-852E-768ACF327FFB}"/>
              </a:ext>
            </a:extLst>
          </p:cNvPr>
          <p:cNvSpPr txBox="1"/>
          <p:nvPr/>
        </p:nvSpPr>
        <p:spPr>
          <a:xfrm>
            <a:off x="2888576" y="3927540"/>
            <a:ext cx="2833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Structured Data Files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49E106-AB24-4BBD-AC9A-E697129F3F00}"/>
              </a:ext>
            </a:extLst>
          </p:cNvPr>
          <p:cNvSpPr txBox="1"/>
          <p:nvPr/>
        </p:nvSpPr>
        <p:spPr>
          <a:xfrm>
            <a:off x="7315902" y="1390501"/>
            <a:ext cx="2833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            Partner Management – Send Segments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DA32A6-3E8A-4304-BF0E-B5ADE97D268A}"/>
              </a:ext>
            </a:extLst>
          </p:cNvPr>
          <p:cNvSpPr txBox="1"/>
          <p:nvPr/>
        </p:nvSpPr>
        <p:spPr>
          <a:xfrm>
            <a:off x="8662741" y="3674794"/>
            <a:ext cx="1842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All Logs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EC25E5-DC6E-4FD9-8A74-4B4256C93940}"/>
              </a:ext>
            </a:extLst>
          </p:cNvPr>
          <p:cNvSpPr txBox="1"/>
          <p:nvPr/>
        </p:nvSpPr>
        <p:spPr>
          <a:xfrm>
            <a:off x="2616710" y="5320869"/>
            <a:ext cx="1842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</a:t>
            </a:r>
            <a:r>
              <a:rPr lang="en-US" sz="1000" baseline="30000" dirty="0">
                <a:solidFill>
                  <a:schemeClr val="bg1"/>
                </a:solidFill>
              </a:rPr>
              <a:t>rd</a:t>
            </a:r>
            <a:r>
              <a:rPr lang="en-US" sz="1000" dirty="0">
                <a:solidFill>
                  <a:schemeClr val="bg1"/>
                </a:solidFill>
              </a:rPr>
              <a:t> party Data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6E34F3-DA52-4F58-92F7-40812D3A3CE3}"/>
              </a:ext>
            </a:extLst>
          </p:cNvPr>
          <p:cNvSpPr txBox="1"/>
          <p:nvPr/>
        </p:nvSpPr>
        <p:spPr>
          <a:xfrm>
            <a:off x="372532" y="6380238"/>
            <a:ext cx="184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External Systems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BI, ESP, Attribution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4CE7ED-524C-4D28-9825-FEDEAA2562BD}"/>
              </a:ext>
            </a:extLst>
          </p:cNvPr>
          <p:cNvSpPr txBox="1"/>
          <p:nvPr/>
        </p:nvSpPr>
        <p:spPr>
          <a:xfrm>
            <a:off x="372532" y="5353965"/>
            <a:ext cx="1842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API Server Calls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63E147-9BFD-4E4C-8F7E-94460A2AA648}"/>
              </a:ext>
            </a:extLst>
          </p:cNvPr>
          <p:cNvSpPr txBox="1"/>
          <p:nvPr/>
        </p:nvSpPr>
        <p:spPr>
          <a:xfrm>
            <a:off x="256012" y="4044640"/>
            <a:ext cx="1842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Mobile Apps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9EC83E-52A4-4F99-9BD0-51F164BB4AB8}"/>
              </a:ext>
            </a:extLst>
          </p:cNvPr>
          <p:cNvSpPr txBox="1"/>
          <p:nvPr/>
        </p:nvSpPr>
        <p:spPr>
          <a:xfrm>
            <a:off x="-146463" y="736656"/>
            <a:ext cx="1842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Data Warehouse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108E5B-01A9-48F0-8FF5-DABC7C57F15A}"/>
              </a:ext>
            </a:extLst>
          </p:cNvPr>
          <p:cNvSpPr txBox="1"/>
          <p:nvPr/>
        </p:nvSpPr>
        <p:spPr>
          <a:xfrm>
            <a:off x="9667648" y="5768642"/>
            <a:ext cx="184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Media Impressions/Clicks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Via JavaScript trackers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3FA87C3-10B5-4658-9D4A-C980F4826400}"/>
              </a:ext>
            </a:extLst>
          </p:cNvPr>
          <p:cNvSpPr txBox="1"/>
          <p:nvPr/>
        </p:nvSpPr>
        <p:spPr>
          <a:xfrm>
            <a:off x="9539925" y="5244534"/>
            <a:ext cx="1842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http://hart.com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2F0B37B-E319-4B84-B97C-AAF4EDADC401}"/>
              </a:ext>
            </a:extLst>
          </p:cNvPr>
          <p:cNvSpPr txBox="1"/>
          <p:nvPr/>
        </p:nvSpPr>
        <p:spPr>
          <a:xfrm>
            <a:off x="337351" y="2056002"/>
            <a:ext cx="1842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Websites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Attribution Collection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Event Collection(conversion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Signups, downloads)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User Matching(1</a:t>
            </a:r>
            <a:r>
              <a:rPr lang="en-US" sz="1000" baseline="30000" dirty="0">
                <a:solidFill>
                  <a:schemeClr val="bg1"/>
                </a:solidFill>
              </a:rPr>
              <a:t>st</a:t>
            </a:r>
            <a:r>
              <a:rPr lang="en-US" sz="1000" dirty="0">
                <a:solidFill>
                  <a:schemeClr val="bg1"/>
                </a:solidFill>
              </a:rPr>
              <a:t> Party ID,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Partners ID, 3</a:t>
            </a:r>
            <a:r>
              <a:rPr lang="en-US" sz="1000" baseline="30000" dirty="0">
                <a:solidFill>
                  <a:schemeClr val="bg1"/>
                </a:solidFill>
              </a:rPr>
              <a:t>rd</a:t>
            </a:r>
            <a:r>
              <a:rPr lang="en-US" sz="1000" dirty="0">
                <a:solidFill>
                  <a:schemeClr val="bg1"/>
                </a:solidFill>
              </a:rPr>
              <a:t> Party ID)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0D8783-C728-40E0-B18A-567CB845416B}"/>
              </a:ext>
            </a:extLst>
          </p:cNvPr>
          <p:cNvSpPr txBox="1"/>
          <p:nvPr/>
        </p:nvSpPr>
        <p:spPr>
          <a:xfrm>
            <a:off x="5554094" y="5353966"/>
            <a:ext cx="1842591" cy="1015663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User segments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Segment Mapping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Audience Segment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Media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Paid search User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Site User Data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F67612-4D57-4504-96DC-E61822F93C50}"/>
              </a:ext>
            </a:extLst>
          </p:cNvPr>
          <p:cNvSpPr txBox="1"/>
          <p:nvPr/>
        </p:nvSpPr>
        <p:spPr>
          <a:xfrm>
            <a:off x="9993372" y="1416748"/>
            <a:ext cx="18425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Activation into DSPs, Ad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Servers, </a:t>
            </a:r>
            <a:r>
              <a:rPr lang="en-US" sz="1000" dirty="0" err="1">
                <a:solidFill>
                  <a:schemeClr val="bg1"/>
                </a:solidFill>
              </a:rPr>
              <a:t>SSps</a:t>
            </a:r>
            <a:r>
              <a:rPr lang="en-US" sz="1000" dirty="0">
                <a:solidFill>
                  <a:schemeClr val="bg1"/>
                </a:solidFill>
              </a:rPr>
              <a:t>, Search,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Social, Site Side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Personalization System &amp;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Salesforce cloud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7C5FC717-7FA3-40C5-888E-FA39D151F2E7}"/>
              </a:ext>
            </a:extLst>
          </p:cNvPr>
          <p:cNvSpPr/>
          <p:nvPr/>
        </p:nvSpPr>
        <p:spPr>
          <a:xfrm>
            <a:off x="5476973" y="515665"/>
            <a:ext cx="2426272" cy="2677213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D65DCE1-C77F-4B14-BF89-B900F88474CE}"/>
              </a:ext>
            </a:extLst>
          </p:cNvPr>
          <p:cNvSpPr txBox="1"/>
          <p:nvPr/>
        </p:nvSpPr>
        <p:spPr>
          <a:xfrm>
            <a:off x="5408676" y="1209109"/>
            <a:ext cx="25582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Segment Creation, Activation &amp;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Look Alike Modeling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Machine Discovered Audience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Campaign Performances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Event Tracking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Journey Insights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Data Governance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Frequency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Insights &amp; Reports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67FCE46-CB4E-4EB9-9616-ED98A637EDCC}"/>
              </a:ext>
            </a:extLst>
          </p:cNvPr>
          <p:cNvSpPr txBox="1"/>
          <p:nvPr/>
        </p:nvSpPr>
        <p:spPr>
          <a:xfrm>
            <a:off x="2804380" y="735311"/>
            <a:ext cx="1155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Onboarding 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8A7885-A73E-4820-9A89-52C0C1302249}"/>
              </a:ext>
            </a:extLst>
          </p:cNvPr>
          <p:cNvSpPr txBox="1"/>
          <p:nvPr/>
        </p:nvSpPr>
        <p:spPr>
          <a:xfrm>
            <a:off x="1418753" y="1375430"/>
            <a:ext cx="2010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  <a:r>
              <a:rPr lang="en-US" sz="1000" baseline="30000" dirty="0"/>
              <a:t>st</a:t>
            </a:r>
            <a:r>
              <a:rPr lang="en-US" sz="1000" dirty="0"/>
              <a:t> Party Imports + Structured Data</a:t>
            </a:r>
            <a:endParaRPr lang="en-US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BDEC608-FD59-4BB5-A08D-F7226DBF2B78}"/>
              </a:ext>
            </a:extLst>
          </p:cNvPr>
          <p:cNvSpPr txBox="1"/>
          <p:nvPr/>
        </p:nvSpPr>
        <p:spPr>
          <a:xfrm>
            <a:off x="2290192" y="2131416"/>
            <a:ext cx="2833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JavaScript Tags/Events Trackers/User Match Pixels</a:t>
            </a:r>
            <a:endParaRPr lang="en-US" sz="8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D29FF08-232B-4273-9C93-DD20F9E0E6E6}"/>
              </a:ext>
            </a:extLst>
          </p:cNvPr>
          <p:cNvSpPr txBox="1"/>
          <p:nvPr/>
        </p:nvSpPr>
        <p:spPr>
          <a:xfrm>
            <a:off x="2432517" y="2422966"/>
            <a:ext cx="2833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Mobile App SDKs or Mobile Logs</a:t>
            </a:r>
            <a:endParaRPr lang="en-US" sz="8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12E5401-E75C-48A0-87BB-4C4DA5062C73}"/>
              </a:ext>
            </a:extLst>
          </p:cNvPr>
          <p:cNvSpPr txBox="1"/>
          <p:nvPr/>
        </p:nvSpPr>
        <p:spPr>
          <a:xfrm>
            <a:off x="2642997" y="2765902"/>
            <a:ext cx="2833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API HTTP End Points</a:t>
            </a:r>
            <a:endParaRPr lang="en-US" sz="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CD2AD96-0F0F-4A4E-B96A-0A3F48D762FE}"/>
              </a:ext>
            </a:extLst>
          </p:cNvPr>
          <p:cNvSpPr txBox="1"/>
          <p:nvPr/>
        </p:nvSpPr>
        <p:spPr>
          <a:xfrm>
            <a:off x="2989078" y="3950583"/>
            <a:ext cx="2833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Structured Data Files</a:t>
            </a:r>
            <a:endParaRPr lang="en-US" sz="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8FBBB70-0AED-43BB-8C0E-696780395700}"/>
              </a:ext>
            </a:extLst>
          </p:cNvPr>
          <p:cNvSpPr txBox="1"/>
          <p:nvPr/>
        </p:nvSpPr>
        <p:spPr>
          <a:xfrm>
            <a:off x="7340425" y="1395004"/>
            <a:ext cx="2833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            Partner Management – Send Segments</a:t>
            </a:r>
            <a:endParaRPr lang="en-US" sz="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3EEAB7-1D65-457B-9BE2-6517B6E758AD}"/>
              </a:ext>
            </a:extLst>
          </p:cNvPr>
          <p:cNvSpPr txBox="1"/>
          <p:nvPr/>
        </p:nvSpPr>
        <p:spPr>
          <a:xfrm>
            <a:off x="3982777" y="677410"/>
            <a:ext cx="1128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Attributes</a:t>
            </a:r>
            <a:endParaRPr lang="en-US" sz="800" dirty="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698DC905-1D3C-4A3D-ACD2-9CB5E7F585FC}"/>
              </a:ext>
            </a:extLst>
          </p:cNvPr>
          <p:cNvSpPr/>
          <p:nvPr/>
        </p:nvSpPr>
        <p:spPr>
          <a:xfrm>
            <a:off x="5476973" y="76201"/>
            <a:ext cx="2426272" cy="32926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Salesforce DMP</a:t>
            </a:r>
          </a:p>
        </p:txBody>
      </p:sp>
    </p:spTree>
    <p:extLst>
      <p:ext uri="{BB962C8B-B14F-4D97-AF65-F5344CB8AC3E}">
        <p14:creationId xmlns:p14="http://schemas.microsoft.com/office/powerpoint/2010/main" val="464700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80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A785010-91E3-414F-A74C-61CC923A0868}"/>
              </a:ext>
            </a:extLst>
          </p:cNvPr>
          <p:cNvSpPr txBox="1">
            <a:spLocks/>
          </p:cNvSpPr>
          <p:nvPr/>
        </p:nvSpPr>
        <p:spPr>
          <a:xfrm>
            <a:off x="501520" y="317500"/>
            <a:ext cx="11185786" cy="334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50" baseline="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DMP and Salesforce Krux Overview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427721D-E96A-4A08-8D39-055FE4641350}"/>
              </a:ext>
            </a:extLst>
          </p:cNvPr>
          <p:cNvGrpSpPr/>
          <p:nvPr/>
        </p:nvGrpSpPr>
        <p:grpSpPr>
          <a:xfrm>
            <a:off x="5865812" y="990600"/>
            <a:ext cx="5722962" cy="5062152"/>
            <a:chOff x="3260350" y="1300896"/>
            <a:chExt cx="5722962" cy="5062152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208F2AB-B0DD-4CC9-875B-004FCBE2F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584859"/>
              <a:ext cx="2849562" cy="2466975"/>
            </a:xfrm>
            <a:custGeom>
              <a:avLst/>
              <a:gdLst>
                <a:gd name="T0" fmla="*/ 882 w 882"/>
                <a:gd name="T1" fmla="*/ 185 h 764"/>
                <a:gd name="T2" fmla="*/ 683 w 882"/>
                <a:gd name="T3" fmla="*/ 0 h 764"/>
                <a:gd name="T4" fmla="*/ 200 w 882"/>
                <a:gd name="T5" fmla="*/ 0 h 764"/>
                <a:gd name="T6" fmla="*/ 0 w 882"/>
                <a:gd name="T7" fmla="*/ 200 h 764"/>
                <a:gd name="T8" fmla="*/ 200 w 882"/>
                <a:gd name="T9" fmla="*/ 399 h 764"/>
                <a:gd name="T10" fmla="*/ 650 w 882"/>
                <a:gd name="T11" fmla="*/ 399 h 764"/>
                <a:gd name="T12" fmla="*/ 882 w 882"/>
                <a:gd name="T13" fmla="*/ 764 h 764"/>
                <a:gd name="T14" fmla="*/ 882 w 882"/>
                <a:gd name="T15" fmla="*/ 185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2" h="764">
                  <a:moveTo>
                    <a:pt x="882" y="185"/>
                  </a:moveTo>
                  <a:cubicBezTo>
                    <a:pt x="874" y="82"/>
                    <a:pt x="788" y="0"/>
                    <a:pt x="683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90" y="0"/>
                    <a:pt x="0" y="89"/>
                    <a:pt x="0" y="200"/>
                  </a:cubicBezTo>
                  <a:cubicBezTo>
                    <a:pt x="0" y="310"/>
                    <a:pt x="90" y="399"/>
                    <a:pt x="200" y="399"/>
                  </a:cubicBezTo>
                  <a:cubicBezTo>
                    <a:pt x="650" y="399"/>
                    <a:pt x="650" y="399"/>
                    <a:pt x="650" y="399"/>
                  </a:cubicBezTo>
                  <a:cubicBezTo>
                    <a:pt x="759" y="419"/>
                    <a:pt x="835" y="501"/>
                    <a:pt x="882" y="764"/>
                  </a:cubicBezTo>
                  <a:cubicBezTo>
                    <a:pt x="882" y="185"/>
                    <a:pt x="882" y="185"/>
                    <a:pt x="882" y="185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61A8DE8-5727-433F-9570-83C2C7DCAD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33750" y="3896073"/>
              <a:ext cx="2849562" cy="2466975"/>
            </a:xfrm>
            <a:custGeom>
              <a:avLst/>
              <a:gdLst>
                <a:gd name="T0" fmla="*/ 882 w 882"/>
                <a:gd name="T1" fmla="*/ 185 h 764"/>
                <a:gd name="T2" fmla="*/ 683 w 882"/>
                <a:gd name="T3" fmla="*/ 0 h 764"/>
                <a:gd name="T4" fmla="*/ 200 w 882"/>
                <a:gd name="T5" fmla="*/ 0 h 764"/>
                <a:gd name="T6" fmla="*/ 0 w 882"/>
                <a:gd name="T7" fmla="*/ 200 h 764"/>
                <a:gd name="T8" fmla="*/ 200 w 882"/>
                <a:gd name="T9" fmla="*/ 399 h 764"/>
                <a:gd name="T10" fmla="*/ 650 w 882"/>
                <a:gd name="T11" fmla="*/ 399 h 764"/>
                <a:gd name="T12" fmla="*/ 882 w 882"/>
                <a:gd name="T13" fmla="*/ 764 h 764"/>
                <a:gd name="T14" fmla="*/ 882 w 882"/>
                <a:gd name="T15" fmla="*/ 185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2" h="764">
                  <a:moveTo>
                    <a:pt x="882" y="185"/>
                  </a:moveTo>
                  <a:cubicBezTo>
                    <a:pt x="874" y="82"/>
                    <a:pt x="788" y="0"/>
                    <a:pt x="683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90" y="0"/>
                    <a:pt x="0" y="89"/>
                    <a:pt x="0" y="200"/>
                  </a:cubicBezTo>
                  <a:cubicBezTo>
                    <a:pt x="0" y="310"/>
                    <a:pt x="90" y="399"/>
                    <a:pt x="200" y="399"/>
                  </a:cubicBezTo>
                  <a:cubicBezTo>
                    <a:pt x="650" y="399"/>
                    <a:pt x="650" y="399"/>
                    <a:pt x="650" y="399"/>
                  </a:cubicBezTo>
                  <a:cubicBezTo>
                    <a:pt x="759" y="419"/>
                    <a:pt x="835" y="501"/>
                    <a:pt x="882" y="764"/>
                  </a:cubicBezTo>
                  <a:cubicBezTo>
                    <a:pt x="882" y="185"/>
                    <a:pt x="882" y="185"/>
                    <a:pt x="882" y="185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BB65A0-8E1B-4F89-881E-A7DFB5E1F963}"/>
                </a:ext>
              </a:extLst>
            </p:cNvPr>
            <p:cNvSpPr/>
            <p:nvPr/>
          </p:nvSpPr>
          <p:spPr>
            <a:xfrm>
              <a:off x="4240150" y="4236964"/>
              <a:ext cx="1554480" cy="600164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A1F26C5-D50C-4362-A218-1491F6ADCA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33750" y="2584859"/>
              <a:ext cx="2849562" cy="2466975"/>
            </a:xfrm>
            <a:custGeom>
              <a:avLst/>
              <a:gdLst>
                <a:gd name="T0" fmla="*/ 882 w 882"/>
                <a:gd name="T1" fmla="*/ 185 h 764"/>
                <a:gd name="T2" fmla="*/ 683 w 882"/>
                <a:gd name="T3" fmla="*/ 0 h 764"/>
                <a:gd name="T4" fmla="*/ 200 w 882"/>
                <a:gd name="T5" fmla="*/ 0 h 764"/>
                <a:gd name="T6" fmla="*/ 0 w 882"/>
                <a:gd name="T7" fmla="*/ 200 h 764"/>
                <a:gd name="T8" fmla="*/ 200 w 882"/>
                <a:gd name="T9" fmla="*/ 399 h 764"/>
                <a:gd name="T10" fmla="*/ 650 w 882"/>
                <a:gd name="T11" fmla="*/ 399 h 764"/>
                <a:gd name="T12" fmla="*/ 882 w 882"/>
                <a:gd name="T13" fmla="*/ 764 h 764"/>
                <a:gd name="T14" fmla="*/ 882 w 882"/>
                <a:gd name="T15" fmla="*/ 185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2" h="764">
                  <a:moveTo>
                    <a:pt x="882" y="185"/>
                  </a:moveTo>
                  <a:cubicBezTo>
                    <a:pt x="874" y="82"/>
                    <a:pt x="788" y="0"/>
                    <a:pt x="683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90" y="0"/>
                    <a:pt x="0" y="89"/>
                    <a:pt x="0" y="200"/>
                  </a:cubicBezTo>
                  <a:cubicBezTo>
                    <a:pt x="0" y="310"/>
                    <a:pt x="90" y="399"/>
                    <a:pt x="200" y="399"/>
                  </a:cubicBezTo>
                  <a:cubicBezTo>
                    <a:pt x="650" y="399"/>
                    <a:pt x="650" y="399"/>
                    <a:pt x="650" y="399"/>
                  </a:cubicBezTo>
                  <a:cubicBezTo>
                    <a:pt x="759" y="419"/>
                    <a:pt x="835" y="501"/>
                    <a:pt x="882" y="764"/>
                  </a:cubicBezTo>
                  <a:cubicBezTo>
                    <a:pt x="882" y="185"/>
                    <a:pt x="882" y="185"/>
                    <a:pt x="882" y="185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FB4B6C7-AB25-46DA-BDBA-A19B482F4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350" y="1300896"/>
              <a:ext cx="2849562" cy="2466975"/>
            </a:xfrm>
            <a:custGeom>
              <a:avLst/>
              <a:gdLst>
                <a:gd name="T0" fmla="*/ 882 w 882"/>
                <a:gd name="T1" fmla="*/ 185 h 764"/>
                <a:gd name="T2" fmla="*/ 683 w 882"/>
                <a:gd name="T3" fmla="*/ 0 h 764"/>
                <a:gd name="T4" fmla="*/ 200 w 882"/>
                <a:gd name="T5" fmla="*/ 0 h 764"/>
                <a:gd name="T6" fmla="*/ 0 w 882"/>
                <a:gd name="T7" fmla="*/ 200 h 764"/>
                <a:gd name="T8" fmla="*/ 200 w 882"/>
                <a:gd name="T9" fmla="*/ 399 h 764"/>
                <a:gd name="T10" fmla="*/ 650 w 882"/>
                <a:gd name="T11" fmla="*/ 399 h 764"/>
                <a:gd name="T12" fmla="*/ 882 w 882"/>
                <a:gd name="T13" fmla="*/ 764 h 764"/>
                <a:gd name="T14" fmla="*/ 882 w 882"/>
                <a:gd name="T15" fmla="*/ 185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2" h="764">
                  <a:moveTo>
                    <a:pt x="882" y="185"/>
                  </a:moveTo>
                  <a:cubicBezTo>
                    <a:pt x="874" y="82"/>
                    <a:pt x="788" y="0"/>
                    <a:pt x="683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90" y="0"/>
                    <a:pt x="0" y="89"/>
                    <a:pt x="0" y="200"/>
                  </a:cubicBezTo>
                  <a:cubicBezTo>
                    <a:pt x="0" y="310"/>
                    <a:pt x="90" y="399"/>
                    <a:pt x="200" y="399"/>
                  </a:cubicBezTo>
                  <a:cubicBezTo>
                    <a:pt x="650" y="399"/>
                    <a:pt x="650" y="399"/>
                    <a:pt x="650" y="399"/>
                  </a:cubicBezTo>
                  <a:cubicBezTo>
                    <a:pt x="759" y="419"/>
                    <a:pt x="835" y="501"/>
                    <a:pt x="882" y="764"/>
                  </a:cubicBezTo>
                  <a:cubicBezTo>
                    <a:pt x="882" y="185"/>
                    <a:pt x="882" y="185"/>
                    <a:pt x="882" y="185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AB2AFA-8A47-4BB3-9FFA-BAED0502E642}"/>
                </a:ext>
              </a:extLst>
            </p:cNvPr>
            <p:cNvSpPr/>
            <p:nvPr/>
          </p:nvSpPr>
          <p:spPr>
            <a:xfrm>
              <a:off x="4240150" y="2950279"/>
              <a:ext cx="1554480" cy="652254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Understanding the DMP in Marketing </a:t>
              </a:r>
              <a:r>
                <a:rPr lang="en-US" dirty="0" err="1">
                  <a:solidFill>
                    <a:schemeClr val="bg1"/>
                  </a:solidFill>
                </a:rPr>
                <a:t>CLoud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Freeform 381">
              <a:extLst>
                <a:ext uri="{FF2B5EF4-FFF2-40B4-BE49-F238E27FC236}">
                  <a16:creationId xmlns:a16="http://schemas.microsoft.com/office/drawing/2014/main" id="{C9B4921B-1E9B-4C7B-BCF5-EC208E1F2C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30025" y="4395742"/>
              <a:ext cx="177370" cy="392362"/>
            </a:xfrm>
            <a:custGeom>
              <a:avLst/>
              <a:gdLst>
                <a:gd name="T0" fmla="*/ 149 w 149"/>
                <a:gd name="T1" fmla="*/ 224 h 330"/>
                <a:gd name="T2" fmla="*/ 85 w 149"/>
                <a:gd name="T3" fmla="*/ 150 h 330"/>
                <a:gd name="T4" fmla="*/ 85 w 149"/>
                <a:gd name="T5" fmla="*/ 44 h 330"/>
                <a:gd name="T6" fmla="*/ 121 w 149"/>
                <a:gd name="T7" fmla="*/ 69 h 330"/>
                <a:gd name="T8" fmla="*/ 135 w 149"/>
                <a:gd name="T9" fmla="*/ 73 h 330"/>
                <a:gd name="T10" fmla="*/ 139 w 149"/>
                <a:gd name="T11" fmla="*/ 58 h 330"/>
                <a:gd name="T12" fmla="*/ 85 w 149"/>
                <a:gd name="T13" fmla="*/ 22 h 330"/>
                <a:gd name="T14" fmla="*/ 85 w 149"/>
                <a:gd name="T15" fmla="*/ 10 h 330"/>
                <a:gd name="T16" fmla="*/ 75 w 149"/>
                <a:gd name="T17" fmla="*/ 0 h 330"/>
                <a:gd name="T18" fmla="*/ 64 w 149"/>
                <a:gd name="T19" fmla="*/ 10 h 330"/>
                <a:gd name="T20" fmla="*/ 64 w 149"/>
                <a:gd name="T21" fmla="*/ 22 h 330"/>
                <a:gd name="T22" fmla="*/ 0 w 149"/>
                <a:gd name="T23" fmla="*/ 96 h 330"/>
                <a:gd name="T24" fmla="*/ 64 w 149"/>
                <a:gd name="T25" fmla="*/ 169 h 330"/>
                <a:gd name="T26" fmla="*/ 64 w 149"/>
                <a:gd name="T27" fmla="*/ 276 h 330"/>
                <a:gd name="T28" fmla="*/ 24 w 149"/>
                <a:gd name="T29" fmla="*/ 241 h 330"/>
                <a:gd name="T30" fmla="*/ 11 w 149"/>
                <a:gd name="T31" fmla="*/ 235 h 330"/>
                <a:gd name="T32" fmla="*/ 4 w 149"/>
                <a:gd name="T33" fmla="*/ 249 h 330"/>
                <a:gd name="T34" fmla="*/ 64 w 149"/>
                <a:gd name="T35" fmla="*/ 297 h 330"/>
                <a:gd name="T36" fmla="*/ 64 w 149"/>
                <a:gd name="T37" fmla="*/ 320 h 330"/>
                <a:gd name="T38" fmla="*/ 75 w 149"/>
                <a:gd name="T39" fmla="*/ 330 h 330"/>
                <a:gd name="T40" fmla="*/ 85 w 149"/>
                <a:gd name="T41" fmla="*/ 320 h 330"/>
                <a:gd name="T42" fmla="*/ 85 w 149"/>
                <a:gd name="T43" fmla="*/ 297 h 330"/>
                <a:gd name="T44" fmla="*/ 149 w 149"/>
                <a:gd name="T45" fmla="*/ 224 h 330"/>
                <a:gd name="T46" fmla="*/ 21 w 149"/>
                <a:gd name="T47" fmla="*/ 96 h 330"/>
                <a:gd name="T48" fmla="*/ 64 w 149"/>
                <a:gd name="T49" fmla="*/ 43 h 330"/>
                <a:gd name="T50" fmla="*/ 64 w 149"/>
                <a:gd name="T51" fmla="*/ 148 h 330"/>
                <a:gd name="T52" fmla="*/ 21 w 149"/>
                <a:gd name="T53" fmla="*/ 96 h 330"/>
                <a:gd name="T54" fmla="*/ 85 w 149"/>
                <a:gd name="T55" fmla="*/ 276 h 330"/>
                <a:gd name="T56" fmla="*/ 85 w 149"/>
                <a:gd name="T57" fmla="*/ 171 h 330"/>
                <a:gd name="T58" fmla="*/ 128 w 149"/>
                <a:gd name="T59" fmla="*/ 224 h 330"/>
                <a:gd name="T60" fmla="*/ 85 w 149"/>
                <a:gd name="T61" fmla="*/ 27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9" h="330">
                  <a:moveTo>
                    <a:pt x="149" y="224"/>
                  </a:moveTo>
                  <a:cubicBezTo>
                    <a:pt x="149" y="186"/>
                    <a:pt x="121" y="155"/>
                    <a:pt x="85" y="150"/>
                  </a:cubicBezTo>
                  <a:cubicBezTo>
                    <a:pt x="85" y="44"/>
                    <a:pt x="85" y="44"/>
                    <a:pt x="85" y="44"/>
                  </a:cubicBezTo>
                  <a:cubicBezTo>
                    <a:pt x="100" y="47"/>
                    <a:pt x="113" y="56"/>
                    <a:pt x="121" y="69"/>
                  </a:cubicBezTo>
                  <a:cubicBezTo>
                    <a:pt x="124" y="74"/>
                    <a:pt x="130" y="76"/>
                    <a:pt x="135" y="73"/>
                  </a:cubicBezTo>
                  <a:cubicBezTo>
                    <a:pt x="141" y="70"/>
                    <a:pt x="142" y="63"/>
                    <a:pt x="139" y="58"/>
                  </a:cubicBezTo>
                  <a:cubicBezTo>
                    <a:pt x="128" y="38"/>
                    <a:pt x="108" y="25"/>
                    <a:pt x="85" y="22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4"/>
                    <a:pt x="81" y="0"/>
                    <a:pt x="75" y="0"/>
                  </a:cubicBezTo>
                  <a:cubicBezTo>
                    <a:pt x="69" y="0"/>
                    <a:pt x="64" y="4"/>
                    <a:pt x="64" y="1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28" y="27"/>
                    <a:pt x="0" y="58"/>
                    <a:pt x="0" y="96"/>
                  </a:cubicBezTo>
                  <a:cubicBezTo>
                    <a:pt x="0" y="133"/>
                    <a:pt x="28" y="164"/>
                    <a:pt x="64" y="169"/>
                  </a:cubicBezTo>
                  <a:cubicBezTo>
                    <a:pt x="64" y="276"/>
                    <a:pt x="64" y="276"/>
                    <a:pt x="64" y="276"/>
                  </a:cubicBezTo>
                  <a:cubicBezTo>
                    <a:pt x="46" y="272"/>
                    <a:pt x="31" y="259"/>
                    <a:pt x="24" y="241"/>
                  </a:cubicBezTo>
                  <a:cubicBezTo>
                    <a:pt x="22" y="236"/>
                    <a:pt x="16" y="233"/>
                    <a:pt x="11" y="235"/>
                  </a:cubicBezTo>
                  <a:cubicBezTo>
                    <a:pt x="5" y="237"/>
                    <a:pt x="2" y="243"/>
                    <a:pt x="4" y="249"/>
                  </a:cubicBezTo>
                  <a:cubicBezTo>
                    <a:pt x="14" y="275"/>
                    <a:pt x="37" y="294"/>
                    <a:pt x="64" y="297"/>
                  </a:cubicBezTo>
                  <a:cubicBezTo>
                    <a:pt x="64" y="320"/>
                    <a:pt x="64" y="320"/>
                    <a:pt x="64" y="320"/>
                  </a:cubicBezTo>
                  <a:cubicBezTo>
                    <a:pt x="64" y="326"/>
                    <a:pt x="69" y="330"/>
                    <a:pt x="75" y="330"/>
                  </a:cubicBezTo>
                  <a:cubicBezTo>
                    <a:pt x="81" y="330"/>
                    <a:pt x="85" y="326"/>
                    <a:pt x="85" y="320"/>
                  </a:cubicBezTo>
                  <a:cubicBezTo>
                    <a:pt x="85" y="297"/>
                    <a:pt x="85" y="297"/>
                    <a:pt x="85" y="297"/>
                  </a:cubicBezTo>
                  <a:cubicBezTo>
                    <a:pt x="121" y="292"/>
                    <a:pt x="149" y="261"/>
                    <a:pt x="149" y="224"/>
                  </a:cubicBezTo>
                  <a:close/>
                  <a:moveTo>
                    <a:pt x="21" y="96"/>
                  </a:moveTo>
                  <a:cubicBezTo>
                    <a:pt x="21" y="70"/>
                    <a:pt x="40" y="48"/>
                    <a:pt x="64" y="43"/>
                  </a:cubicBezTo>
                  <a:cubicBezTo>
                    <a:pt x="64" y="148"/>
                    <a:pt x="64" y="148"/>
                    <a:pt x="64" y="148"/>
                  </a:cubicBezTo>
                  <a:cubicBezTo>
                    <a:pt x="40" y="143"/>
                    <a:pt x="21" y="121"/>
                    <a:pt x="21" y="96"/>
                  </a:cubicBezTo>
                  <a:close/>
                  <a:moveTo>
                    <a:pt x="85" y="276"/>
                  </a:moveTo>
                  <a:cubicBezTo>
                    <a:pt x="85" y="171"/>
                    <a:pt x="85" y="171"/>
                    <a:pt x="85" y="171"/>
                  </a:cubicBezTo>
                  <a:cubicBezTo>
                    <a:pt x="110" y="176"/>
                    <a:pt x="128" y="198"/>
                    <a:pt x="128" y="224"/>
                  </a:cubicBezTo>
                  <a:cubicBezTo>
                    <a:pt x="128" y="249"/>
                    <a:pt x="110" y="271"/>
                    <a:pt x="85" y="2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382">
              <a:extLst>
                <a:ext uri="{FF2B5EF4-FFF2-40B4-BE49-F238E27FC236}">
                  <a16:creationId xmlns:a16="http://schemas.microsoft.com/office/drawing/2014/main" id="{F61912CD-CB04-478D-9DFF-9098A2E6A5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5031" y="4281079"/>
              <a:ext cx="609150" cy="609146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509">
              <a:extLst>
                <a:ext uri="{FF2B5EF4-FFF2-40B4-BE49-F238E27FC236}">
                  <a16:creationId xmlns:a16="http://schemas.microsoft.com/office/drawing/2014/main" id="{0A440211-A0FD-4A15-90E9-CBCCF72440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2638" y="1715808"/>
              <a:ext cx="612648" cy="612648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9" name="Freeform 510">
              <a:extLst>
                <a:ext uri="{FF2B5EF4-FFF2-40B4-BE49-F238E27FC236}">
                  <a16:creationId xmlns:a16="http://schemas.microsoft.com/office/drawing/2014/main" id="{8183D6A8-F6BC-4C5E-9A92-DD555930FE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771" y="1894197"/>
              <a:ext cx="371193" cy="281097"/>
            </a:xfrm>
            <a:custGeom>
              <a:avLst/>
              <a:gdLst>
                <a:gd name="T0" fmla="*/ 283 w 310"/>
                <a:gd name="T1" fmla="*/ 45 h 235"/>
                <a:gd name="T2" fmla="*/ 239 w 310"/>
                <a:gd name="T3" fmla="*/ 57 h 235"/>
                <a:gd name="T4" fmla="*/ 235 w 310"/>
                <a:gd name="T5" fmla="*/ 61 h 235"/>
                <a:gd name="T6" fmla="*/ 235 w 310"/>
                <a:gd name="T7" fmla="*/ 11 h 235"/>
                <a:gd name="T8" fmla="*/ 224 w 310"/>
                <a:gd name="T9" fmla="*/ 0 h 235"/>
                <a:gd name="T10" fmla="*/ 140 w 310"/>
                <a:gd name="T11" fmla="*/ 0 h 235"/>
                <a:gd name="T12" fmla="*/ 131 w 310"/>
                <a:gd name="T13" fmla="*/ 7 h 235"/>
                <a:gd name="T14" fmla="*/ 153 w 310"/>
                <a:gd name="T15" fmla="*/ 41 h 235"/>
                <a:gd name="T16" fmla="*/ 159 w 310"/>
                <a:gd name="T17" fmla="*/ 62 h 235"/>
                <a:gd name="T18" fmla="*/ 134 w 310"/>
                <a:gd name="T19" fmla="*/ 75 h 235"/>
                <a:gd name="T20" fmla="*/ 102 w 310"/>
                <a:gd name="T21" fmla="*/ 75 h 235"/>
                <a:gd name="T22" fmla="*/ 76 w 310"/>
                <a:gd name="T23" fmla="*/ 62 h 235"/>
                <a:gd name="T24" fmla="*/ 83 w 310"/>
                <a:gd name="T25" fmla="*/ 41 h 235"/>
                <a:gd name="T26" fmla="*/ 105 w 310"/>
                <a:gd name="T27" fmla="*/ 7 h 235"/>
                <a:gd name="T28" fmla="*/ 95 w 310"/>
                <a:gd name="T29" fmla="*/ 0 h 235"/>
                <a:gd name="T30" fmla="*/ 11 w 310"/>
                <a:gd name="T31" fmla="*/ 0 h 235"/>
                <a:gd name="T32" fmla="*/ 0 w 310"/>
                <a:gd name="T33" fmla="*/ 11 h 235"/>
                <a:gd name="T34" fmla="*/ 0 w 310"/>
                <a:gd name="T35" fmla="*/ 224 h 235"/>
                <a:gd name="T36" fmla="*/ 11 w 310"/>
                <a:gd name="T37" fmla="*/ 235 h 235"/>
                <a:gd name="T38" fmla="*/ 224 w 310"/>
                <a:gd name="T39" fmla="*/ 235 h 235"/>
                <a:gd name="T40" fmla="*/ 235 w 310"/>
                <a:gd name="T41" fmla="*/ 224 h 235"/>
                <a:gd name="T42" fmla="*/ 235 w 310"/>
                <a:gd name="T43" fmla="*/ 152 h 235"/>
                <a:gd name="T44" fmla="*/ 239 w 310"/>
                <a:gd name="T45" fmla="*/ 156 h 235"/>
                <a:gd name="T46" fmla="*/ 283 w 310"/>
                <a:gd name="T47" fmla="*/ 168 h 235"/>
                <a:gd name="T48" fmla="*/ 310 w 310"/>
                <a:gd name="T49" fmla="*/ 123 h 235"/>
                <a:gd name="T50" fmla="*/ 310 w 310"/>
                <a:gd name="T51" fmla="*/ 91 h 235"/>
                <a:gd name="T52" fmla="*/ 283 w 310"/>
                <a:gd name="T53" fmla="*/ 45 h 235"/>
                <a:gd name="T54" fmla="*/ 288 w 310"/>
                <a:gd name="T55" fmla="*/ 123 h 235"/>
                <a:gd name="T56" fmla="*/ 276 w 310"/>
                <a:gd name="T57" fmla="*/ 148 h 235"/>
                <a:gd name="T58" fmla="*/ 255 w 310"/>
                <a:gd name="T59" fmla="*/ 142 h 235"/>
                <a:gd name="T60" fmla="*/ 220 w 310"/>
                <a:gd name="T61" fmla="*/ 119 h 235"/>
                <a:gd name="T62" fmla="*/ 214 w 310"/>
                <a:gd name="T63" fmla="*/ 129 h 235"/>
                <a:gd name="T64" fmla="*/ 214 w 310"/>
                <a:gd name="T65" fmla="*/ 213 h 235"/>
                <a:gd name="T66" fmla="*/ 22 w 310"/>
                <a:gd name="T67" fmla="*/ 213 h 235"/>
                <a:gd name="T68" fmla="*/ 22 w 310"/>
                <a:gd name="T69" fmla="*/ 21 h 235"/>
                <a:gd name="T70" fmla="*/ 73 w 310"/>
                <a:gd name="T71" fmla="*/ 21 h 235"/>
                <a:gd name="T72" fmla="*/ 68 w 310"/>
                <a:gd name="T73" fmla="*/ 25 h 235"/>
                <a:gd name="T74" fmla="*/ 56 w 310"/>
                <a:gd name="T75" fmla="*/ 70 h 235"/>
                <a:gd name="T76" fmla="*/ 102 w 310"/>
                <a:gd name="T77" fmla="*/ 96 h 235"/>
                <a:gd name="T78" fmla="*/ 134 w 310"/>
                <a:gd name="T79" fmla="*/ 96 h 235"/>
                <a:gd name="T80" fmla="*/ 179 w 310"/>
                <a:gd name="T81" fmla="*/ 70 h 235"/>
                <a:gd name="T82" fmla="*/ 167 w 310"/>
                <a:gd name="T83" fmla="*/ 25 h 235"/>
                <a:gd name="T84" fmla="*/ 163 w 310"/>
                <a:gd name="T85" fmla="*/ 21 h 235"/>
                <a:gd name="T86" fmla="*/ 214 w 310"/>
                <a:gd name="T87" fmla="*/ 21 h 235"/>
                <a:gd name="T88" fmla="*/ 214 w 310"/>
                <a:gd name="T89" fmla="*/ 84 h 235"/>
                <a:gd name="T90" fmla="*/ 220 w 310"/>
                <a:gd name="T91" fmla="*/ 94 h 235"/>
                <a:gd name="T92" fmla="*/ 255 w 310"/>
                <a:gd name="T93" fmla="*/ 72 h 235"/>
                <a:gd name="T94" fmla="*/ 276 w 310"/>
                <a:gd name="T95" fmla="*/ 65 h 235"/>
                <a:gd name="T96" fmla="*/ 288 w 310"/>
                <a:gd name="T97" fmla="*/ 91 h 235"/>
                <a:gd name="T98" fmla="*/ 288 w 310"/>
                <a:gd name="T99" fmla="*/ 12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0" h="235">
                  <a:moveTo>
                    <a:pt x="283" y="45"/>
                  </a:moveTo>
                  <a:cubicBezTo>
                    <a:pt x="268" y="39"/>
                    <a:pt x="251" y="44"/>
                    <a:pt x="239" y="57"/>
                  </a:cubicBezTo>
                  <a:cubicBezTo>
                    <a:pt x="237" y="59"/>
                    <a:pt x="236" y="60"/>
                    <a:pt x="235" y="61"/>
                  </a:cubicBezTo>
                  <a:cubicBezTo>
                    <a:pt x="235" y="11"/>
                    <a:pt x="235" y="11"/>
                    <a:pt x="235" y="11"/>
                  </a:cubicBezTo>
                  <a:cubicBezTo>
                    <a:pt x="235" y="5"/>
                    <a:pt x="230" y="0"/>
                    <a:pt x="224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36" y="0"/>
                    <a:pt x="132" y="3"/>
                    <a:pt x="131" y="7"/>
                  </a:cubicBezTo>
                  <a:cubicBezTo>
                    <a:pt x="128" y="14"/>
                    <a:pt x="130" y="21"/>
                    <a:pt x="153" y="41"/>
                  </a:cubicBezTo>
                  <a:cubicBezTo>
                    <a:pt x="159" y="47"/>
                    <a:pt x="162" y="55"/>
                    <a:pt x="159" y="62"/>
                  </a:cubicBezTo>
                  <a:cubicBezTo>
                    <a:pt x="156" y="70"/>
                    <a:pt x="147" y="75"/>
                    <a:pt x="134" y="75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88" y="75"/>
                    <a:pt x="79" y="70"/>
                    <a:pt x="76" y="62"/>
                  </a:cubicBezTo>
                  <a:cubicBezTo>
                    <a:pt x="73" y="55"/>
                    <a:pt x="76" y="47"/>
                    <a:pt x="83" y="41"/>
                  </a:cubicBezTo>
                  <a:cubicBezTo>
                    <a:pt x="105" y="21"/>
                    <a:pt x="108" y="14"/>
                    <a:pt x="105" y="7"/>
                  </a:cubicBezTo>
                  <a:cubicBezTo>
                    <a:pt x="103" y="3"/>
                    <a:pt x="99" y="0"/>
                    <a:pt x="9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30"/>
                    <a:pt x="5" y="235"/>
                    <a:pt x="11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0" y="235"/>
                    <a:pt x="235" y="230"/>
                    <a:pt x="235" y="224"/>
                  </a:cubicBezTo>
                  <a:cubicBezTo>
                    <a:pt x="235" y="152"/>
                    <a:pt x="235" y="152"/>
                    <a:pt x="235" y="152"/>
                  </a:cubicBezTo>
                  <a:cubicBezTo>
                    <a:pt x="236" y="153"/>
                    <a:pt x="237" y="154"/>
                    <a:pt x="239" y="156"/>
                  </a:cubicBezTo>
                  <a:cubicBezTo>
                    <a:pt x="251" y="169"/>
                    <a:pt x="268" y="174"/>
                    <a:pt x="283" y="168"/>
                  </a:cubicBezTo>
                  <a:cubicBezTo>
                    <a:pt x="300" y="162"/>
                    <a:pt x="310" y="145"/>
                    <a:pt x="310" y="123"/>
                  </a:cubicBezTo>
                  <a:cubicBezTo>
                    <a:pt x="310" y="91"/>
                    <a:pt x="310" y="91"/>
                    <a:pt x="310" y="91"/>
                  </a:cubicBezTo>
                  <a:cubicBezTo>
                    <a:pt x="310" y="68"/>
                    <a:pt x="300" y="51"/>
                    <a:pt x="283" y="45"/>
                  </a:cubicBezTo>
                  <a:close/>
                  <a:moveTo>
                    <a:pt x="288" y="123"/>
                  </a:moveTo>
                  <a:cubicBezTo>
                    <a:pt x="288" y="136"/>
                    <a:pt x="284" y="145"/>
                    <a:pt x="276" y="148"/>
                  </a:cubicBezTo>
                  <a:cubicBezTo>
                    <a:pt x="269" y="151"/>
                    <a:pt x="261" y="148"/>
                    <a:pt x="255" y="142"/>
                  </a:cubicBezTo>
                  <a:cubicBezTo>
                    <a:pt x="235" y="120"/>
                    <a:pt x="227" y="117"/>
                    <a:pt x="220" y="119"/>
                  </a:cubicBezTo>
                  <a:cubicBezTo>
                    <a:pt x="216" y="121"/>
                    <a:pt x="214" y="125"/>
                    <a:pt x="214" y="129"/>
                  </a:cubicBezTo>
                  <a:cubicBezTo>
                    <a:pt x="214" y="213"/>
                    <a:pt x="214" y="213"/>
                    <a:pt x="214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1" y="23"/>
                    <a:pt x="70" y="24"/>
                    <a:pt x="68" y="25"/>
                  </a:cubicBezTo>
                  <a:cubicBezTo>
                    <a:pt x="55" y="37"/>
                    <a:pt x="50" y="55"/>
                    <a:pt x="56" y="70"/>
                  </a:cubicBezTo>
                  <a:cubicBezTo>
                    <a:pt x="62" y="86"/>
                    <a:pt x="79" y="96"/>
                    <a:pt x="102" y="96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56" y="96"/>
                    <a:pt x="173" y="86"/>
                    <a:pt x="179" y="70"/>
                  </a:cubicBezTo>
                  <a:cubicBezTo>
                    <a:pt x="185" y="55"/>
                    <a:pt x="180" y="37"/>
                    <a:pt x="167" y="25"/>
                  </a:cubicBezTo>
                  <a:cubicBezTo>
                    <a:pt x="166" y="24"/>
                    <a:pt x="164" y="22"/>
                    <a:pt x="163" y="21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4" y="84"/>
                    <a:pt x="214" y="84"/>
                    <a:pt x="214" y="84"/>
                  </a:cubicBezTo>
                  <a:cubicBezTo>
                    <a:pt x="214" y="88"/>
                    <a:pt x="216" y="92"/>
                    <a:pt x="220" y="94"/>
                  </a:cubicBezTo>
                  <a:cubicBezTo>
                    <a:pt x="227" y="97"/>
                    <a:pt x="234" y="94"/>
                    <a:pt x="255" y="72"/>
                  </a:cubicBezTo>
                  <a:cubicBezTo>
                    <a:pt x="261" y="65"/>
                    <a:pt x="269" y="62"/>
                    <a:pt x="276" y="65"/>
                  </a:cubicBezTo>
                  <a:cubicBezTo>
                    <a:pt x="284" y="68"/>
                    <a:pt x="288" y="77"/>
                    <a:pt x="288" y="91"/>
                  </a:cubicBezTo>
                  <a:lnTo>
                    <a:pt x="288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3221DF7-B1BE-449A-96C9-B531F733E6A8}"/>
                </a:ext>
              </a:extLst>
            </p:cNvPr>
            <p:cNvSpPr/>
            <p:nvPr/>
          </p:nvSpPr>
          <p:spPr>
            <a:xfrm>
              <a:off x="6886978" y="4280025"/>
              <a:ext cx="1554480" cy="600164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9AA1B5-8AB5-4D38-A1B4-60FFA0548A81}"/>
                </a:ext>
              </a:extLst>
            </p:cNvPr>
            <p:cNvSpPr/>
            <p:nvPr/>
          </p:nvSpPr>
          <p:spPr>
            <a:xfrm>
              <a:off x="4281049" y="2953903"/>
              <a:ext cx="1554480" cy="600164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FC6F12-192B-4887-ADC5-0444F2AC6B73}"/>
                </a:ext>
              </a:extLst>
            </p:cNvPr>
            <p:cNvSpPr/>
            <p:nvPr/>
          </p:nvSpPr>
          <p:spPr>
            <a:xfrm>
              <a:off x="6621107" y="3010566"/>
              <a:ext cx="1554480" cy="600164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23" name="Graphic 22" descr="Lightbulb">
              <a:extLst>
                <a:ext uri="{FF2B5EF4-FFF2-40B4-BE49-F238E27FC236}">
                  <a16:creationId xmlns:a16="http://schemas.microsoft.com/office/drawing/2014/main" id="{D5663207-B50A-4C48-8C2E-5D19B897C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86429" y="2932326"/>
              <a:ext cx="612648" cy="612648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8F91277-704D-4652-841B-E6D2D92BAE54}"/>
                </a:ext>
              </a:extLst>
            </p:cNvPr>
            <p:cNvGrpSpPr/>
            <p:nvPr/>
          </p:nvGrpSpPr>
          <p:grpSpPr>
            <a:xfrm>
              <a:off x="8134893" y="3010565"/>
              <a:ext cx="612648" cy="612648"/>
              <a:chOff x="8134893" y="3010565"/>
              <a:chExt cx="612648" cy="612648"/>
            </a:xfrm>
          </p:grpSpPr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FBCA6CDD-93C1-46ED-88DE-BD05F32DE2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34893" y="3010565"/>
                <a:ext cx="612648" cy="612648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41">
                <a:extLst>
                  <a:ext uri="{FF2B5EF4-FFF2-40B4-BE49-F238E27FC236}">
                    <a16:creationId xmlns:a16="http://schemas.microsoft.com/office/drawing/2014/main" id="{98D5246C-FAC0-4D90-8694-1FD81D7D98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53819" y="3116877"/>
                <a:ext cx="387410" cy="385608"/>
              </a:xfrm>
              <a:custGeom>
                <a:avLst/>
                <a:gdLst>
                  <a:gd name="T0" fmla="*/ 168 w 324"/>
                  <a:gd name="T1" fmla="*/ 177 h 322"/>
                  <a:gd name="T2" fmla="*/ 123 w 324"/>
                  <a:gd name="T3" fmla="*/ 143 h 322"/>
                  <a:gd name="T4" fmla="*/ 65 w 324"/>
                  <a:gd name="T5" fmla="*/ 142 h 322"/>
                  <a:gd name="T6" fmla="*/ 18 w 324"/>
                  <a:gd name="T7" fmla="*/ 175 h 322"/>
                  <a:gd name="T8" fmla="*/ 0 w 324"/>
                  <a:gd name="T9" fmla="*/ 229 h 322"/>
                  <a:gd name="T10" fmla="*/ 17 w 324"/>
                  <a:gd name="T11" fmla="*/ 284 h 322"/>
                  <a:gd name="T12" fmla="*/ 63 w 324"/>
                  <a:gd name="T13" fmla="*/ 319 h 322"/>
                  <a:gd name="T14" fmla="*/ 115 w 324"/>
                  <a:gd name="T15" fmla="*/ 320 h 322"/>
                  <a:gd name="T16" fmla="*/ 145 w 324"/>
                  <a:gd name="T17" fmla="*/ 294 h 322"/>
                  <a:gd name="T18" fmla="*/ 172 w 324"/>
                  <a:gd name="T19" fmla="*/ 252 h 322"/>
                  <a:gd name="T20" fmla="*/ 146 w 324"/>
                  <a:gd name="T21" fmla="*/ 249 h 322"/>
                  <a:gd name="T22" fmla="*/ 125 w 324"/>
                  <a:gd name="T23" fmla="*/ 277 h 322"/>
                  <a:gd name="T24" fmla="*/ 92 w 324"/>
                  <a:gd name="T25" fmla="*/ 284 h 322"/>
                  <a:gd name="T26" fmla="*/ 69 w 324"/>
                  <a:gd name="T27" fmla="*/ 293 h 322"/>
                  <a:gd name="T28" fmla="*/ 37 w 324"/>
                  <a:gd name="T29" fmla="*/ 267 h 322"/>
                  <a:gd name="T30" fmla="*/ 26 w 324"/>
                  <a:gd name="T31" fmla="*/ 227 h 322"/>
                  <a:gd name="T32" fmla="*/ 41 w 324"/>
                  <a:gd name="T33" fmla="*/ 189 h 322"/>
                  <a:gd name="T34" fmla="*/ 76 w 324"/>
                  <a:gd name="T35" fmla="*/ 168 h 322"/>
                  <a:gd name="T36" fmla="*/ 115 w 324"/>
                  <a:gd name="T37" fmla="*/ 164 h 322"/>
                  <a:gd name="T38" fmla="*/ 150 w 324"/>
                  <a:gd name="T39" fmla="*/ 190 h 322"/>
                  <a:gd name="T40" fmla="*/ 163 w 324"/>
                  <a:gd name="T41" fmla="*/ 232 h 322"/>
                  <a:gd name="T42" fmla="*/ 61 w 324"/>
                  <a:gd name="T43" fmla="*/ 214 h 322"/>
                  <a:gd name="T44" fmla="*/ 103 w 324"/>
                  <a:gd name="T45" fmla="*/ 265 h 322"/>
                  <a:gd name="T46" fmla="*/ 105 w 324"/>
                  <a:gd name="T47" fmla="*/ 237 h 322"/>
                  <a:gd name="T48" fmla="*/ 80 w 324"/>
                  <a:gd name="T49" fmla="*/ 224 h 322"/>
                  <a:gd name="T50" fmla="*/ 106 w 324"/>
                  <a:gd name="T51" fmla="*/ 226 h 322"/>
                  <a:gd name="T52" fmla="*/ 308 w 324"/>
                  <a:gd name="T53" fmla="*/ 62 h 322"/>
                  <a:gd name="T54" fmla="*/ 276 w 324"/>
                  <a:gd name="T55" fmla="*/ 23 h 322"/>
                  <a:gd name="T56" fmla="*/ 227 w 324"/>
                  <a:gd name="T57" fmla="*/ 10 h 322"/>
                  <a:gd name="T58" fmla="*/ 180 w 324"/>
                  <a:gd name="T59" fmla="*/ 29 h 322"/>
                  <a:gd name="T60" fmla="*/ 152 w 324"/>
                  <a:gd name="T61" fmla="*/ 71 h 322"/>
                  <a:gd name="T62" fmla="*/ 155 w 324"/>
                  <a:gd name="T63" fmla="*/ 122 h 322"/>
                  <a:gd name="T64" fmla="*/ 187 w 324"/>
                  <a:gd name="T65" fmla="*/ 161 h 322"/>
                  <a:gd name="T66" fmla="*/ 236 w 324"/>
                  <a:gd name="T67" fmla="*/ 174 h 322"/>
                  <a:gd name="T68" fmla="*/ 276 w 324"/>
                  <a:gd name="T69" fmla="*/ 156 h 322"/>
                  <a:gd name="T70" fmla="*/ 305 w 324"/>
                  <a:gd name="T71" fmla="*/ 117 h 322"/>
                  <a:gd name="T72" fmla="*/ 298 w 324"/>
                  <a:gd name="T73" fmla="*/ 96 h 322"/>
                  <a:gd name="T74" fmla="*/ 283 w 324"/>
                  <a:gd name="T75" fmla="*/ 134 h 322"/>
                  <a:gd name="T76" fmla="*/ 248 w 324"/>
                  <a:gd name="T77" fmla="*/ 155 h 322"/>
                  <a:gd name="T78" fmla="*/ 209 w 324"/>
                  <a:gd name="T79" fmla="*/ 158 h 322"/>
                  <a:gd name="T80" fmla="*/ 174 w 324"/>
                  <a:gd name="T81" fmla="*/ 132 h 322"/>
                  <a:gd name="T82" fmla="*/ 161 w 324"/>
                  <a:gd name="T83" fmla="*/ 91 h 322"/>
                  <a:gd name="T84" fmla="*/ 175 w 324"/>
                  <a:gd name="T85" fmla="*/ 50 h 322"/>
                  <a:gd name="T86" fmla="*/ 211 w 324"/>
                  <a:gd name="T87" fmla="*/ 26 h 322"/>
                  <a:gd name="T88" fmla="*/ 250 w 324"/>
                  <a:gd name="T89" fmla="*/ 30 h 322"/>
                  <a:gd name="T90" fmla="*/ 284 w 324"/>
                  <a:gd name="T91" fmla="*/ 51 h 322"/>
                  <a:gd name="T92" fmla="*/ 298 w 324"/>
                  <a:gd name="T93" fmla="*/ 90 h 322"/>
                  <a:gd name="T94" fmla="*/ 221 w 324"/>
                  <a:gd name="T95" fmla="*/ 58 h 322"/>
                  <a:gd name="T96" fmla="*/ 231 w 324"/>
                  <a:gd name="T97" fmla="*/ 128 h 322"/>
                  <a:gd name="T98" fmla="*/ 248 w 324"/>
                  <a:gd name="T99" fmla="*/ 61 h 322"/>
                  <a:gd name="T100" fmla="*/ 218 w 324"/>
                  <a:gd name="T101" fmla="*/ 96 h 322"/>
                  <a:gd name="T102" fmla="*/ 238 w 324"/>
                  <a:gd name="T103" fmla="*/ 7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24" h="322">
                    <a:moveTo>
                      <a:pt x="172" y="212"/>
                    </a:moveTo>
                    <a:cubicBezTo>
                      <a:pt x="171" y="211"/>
                      <a:pt x="168" y="209"/>
                      <a:pt x="167" y="208"/>
                    </a:cubicBezTo>
                    <a:cubicBezTo>
                      <a:pt x="167" y="206"/>
                      <a:pt x="168" y="203"/>
                      <a:pt x="169" y="201"/>
                    </a:cubicBezTo>
                    <a:cubicBezTo>
                      <a:pt x="171" y="194"/>
                      <a:pt x="174" y="185"/>
                      <a:pt x="168" y="177"/>
                    </a:cubicBezTo>
                    <a:cubicBezTo>
                      <a:pt x="163" y="169"/>
                      <a:pt x="153" y="169"/>
                      <a:pt x="146" y="169"/>
                    </a:cubicBezTo>
                    <a:cubicBezTo>
                      <a:pt x="144" y="169"/>
                      <a:pt x="141" y="168"/>
                      <a:pt x="139" y="168"/>
                    </a:cubicBezTo>
                    <a:cubicBezTo>
                      <a:pt x="139" y="167"/>
                      <a:pt x="138" y="164"/>
                      <a:pt x="137" y="162"/>
                    </a:cubicBezTo>
                    <a:cubicBezTo>
                      <a:pt x="135" y="155"/>
                      <a:pt x="132" y="146"/>
                      <a:pt x="123" y="143"/>
                    </a:cubicBezTo>
                    <a:cubicBezTo>
                      <a:pt x="114" y="140"/>
                      <a:pt x="105" y="145"/>
                      <a:pt x="100" y="149"/>
                    </a:cubicBezTo>
                    <a:cubicBezTo>
                      <a:pt x="98" y="150"/>
                      <a:pt x="95" y="152"/>
                      <a:pt x="94" y="153"/>
                    </a:cubicBezTo>
                    <a:cubicBezTo>
                      <a:pt x="92" y="152"/>
                      <a:pt x="90" y="150"/>
                      <a:pt x="88" y="149"/>
                    </a:cubicBezTo>
                    <a:cubicBezTo>
                      <a:pt x="83" y="145"/>
                      <a:pt x="74" y="139"/>
                      <a:pt x="65" y="142"/>
                    </a:cubicBezTo>
                    <a:cubicBezTo>
                      <a:pt x="56" y="145"/>
                      <a:pt x="53" y="154"/>
                      <a:pt x="50" y="161"/>
                    </a:cubicBezTo>
                    <a:cubicBezTo>
                      <a:pt x="49" y="163"/>
                      <a:pt x="48" y="166"/>
                      <a:pt x="48" y="167"/>
                    </a:cubicBezTo>
                    <a:cubicBezTo>
                      <a:pt x="46" y="167"/>
                      <a:pt x="43" y="167"/>
                      <a:pt x="41" y="167"/>
                    </a:cubicBezTo>
                    <a:cubicBezTo>
                      <a:pt x="34" y="167"/>
                      <a:pt x="24" y="168"/>
                      <a:pt x="18" y="175"/>
                    </a:cubicBezTo>
                    <a:cubicBezTo>
                      <a:pt x="13" y="183"/>
                      <a:pt x="15" y="192"/>
                      <a:pt x="17" y="199"/>
                    </a:cubicBezTo>
                    <a:cubicBezTo>
                      <a:pt x="18" y="201"/>
                      <a:pt x="19" y="204"/>
                      <a:pt x="19" y="206"/>
                    </a:cubicBezTo>
                    <a:cubicBezTo>
                      <a:pt x="18" y="207"/>
                      <a:pt x="15" y="209"/>
                      <a:pt x="14" y="210"/>
                    </a:cubicBezTo>
                    <a:cubicBezTo>
                      <a:pt x="8" y="214"/>
                      <a:pt x="0" y="220"/>
                      <a:pt x="0" y="229"/>
                    </a:cubicBezTo>
                    <a:cubicBezTo>
                      <a:pt x="0" y="239"/>
                      <a:pt x="7" y="245"/>
                      <a:pt x="13" y="249"/>
                    </a:cubicBezTo>
                    <a:cubicBezTo>
                      <a:pt x="15" y="251"/>
                      <a:pt x="18" y="253"/>
                      <a:pt x="18" y="253"/>
                    </a:cubicBezTo>
                    <a:cubicBezTo>
                      <a:pt x="18" y="255"/>
                      <a:pt x="17" y="258"/>
                      <a:pt x="16" y="261"/>
                    </a:cubicBezTo>
                    <a:cubicBezTo>
                      <a:pt x="14" y="268"/>
                      <a:pt x="11" y="277"/>
                      <a:pt x="17" y="284"/>
                    </a:cubicBezTo>
                    <a:cubicBezTo>
                      <a:pt x="22" y="292"/>
                      <a:pt x="32" y="292"/>
                      <a:pt x="39" y="293"/>
                    </a:cubicBezTo>
                    <a:cubicBezTo>
                      <a:pt x="41" y="293"/>
                      <a:pt x="44" y="293"/>
                      <a:pt x="46" y="293"/>
                    </a:cubicBezTo>
                    <a:cubicBezTo>
                      <a:pt x="47" y="295"/>
                      <a:pt x="48" y="298"/>
                      <a:pt x="48" y="299"/>
                    </a:cubicBezTo>
                    <a:cubicBezTo>
                      <a:pt x="51" y="306"/>
                      <a:pt x="54" y="315"/>
                      <a:pt x="63" y="319"/>
                    </a:cubicBezTo>
                    <a:cubicBezTo>
                      <a:pt x="72" y="322"/>
                      <a:pt x="80" y="316"/>
                      <a:pt x="86" y="312"/>
                    </a:cubicBezTo>
                    <a:cubicBezTo>
                      <a:pt x="87" y="311"/>
                      <a:pt x="90" y="309"/>
                      <a:pt x="92" y="309"/>
                    </a:cubicBezTo>
                    <a:cubicBezTo>
                      <a:pt x="93" y="309"/>
                      <a:pt x="95" y="311"/>
                      <a:pt x="97" y="312"/>
                    </a:cubicBezTo>
                    <a:cubicBezTo>
                      <a:pt x="102" y="316"/>
                      <a:pt x="108" y="320"/>
                      <a:pt x="115" y="320"/>
                    </a:cubicBezTo>
                    <a:cubicBezTo>
                      <a:pt x="117" y="320"/>
                      <a:pt x="118" y="320"/>
                      <a:pt x="120" y="319"/>
                    </a:cubicBezTo>
                    <a:cubicBezTo>
                      <a:pt x="129" y="316"/>
                      <a:pt x="133" y="307"/>
                      <a:pt x="135" y="300"/>
                    </a:cubicBezTo>
                    <a:cubicBezTo>
                      <a:pt x="136" y="298"/>
                      <a:pt x="137" y="296"/>
                      <a:pt x="138" y="294"/>
                    </a:cubicBezTo>
                    <a:cubicBezTo>
                      <a:pt x="139" y="294"/>
                      <a:pt x="142" y="294"/>
                      <a:pt x="145" y="294"/>
                    </a:cubicBezTo>
                    <a:cubicBezTo>
                      <a:pt x="152" y="294"/>
                      <a:pt x="161" y="294"/>
                      <a:pt x="167" y="286"/>
                    </a:cubicBezTo>
                    <a:cubicBezTo>
                      <a:pt x="173" y="279"/>
                      <a:pt x="170" y="269"/>
                      <a:pt x="168" y="262"/>
                    </a:cubicBezTo>
                    <a:cubicBezTo>
                      <a:pt x="168" y="260"/>
                      <a:pt x="167" y="257"/>
                      <a:pt x="167" y="256"/>
                    </a:cubicBezTo>
                    <a:cubicBezTo>
                      <a:pt x="168" y="255"/>
                      <a:pt x="170" y="253"/>
                      <a:pt x="172" y="252"/>
                    </a:cubicBezTo>
                    <a:cubicBezTo>
                      <a:pt x="177" y="247"/>
                      <a:pt x="185" y="242"/>
                      <a:pt x="185" y="232"/>
                    </a:cubicBezTo>
                    <a:cubicBezTo>
                      <a:pt x="186" y="223"/>
                      <a:pt x="178" y="217"/>
                      <a:pt x="172" y="212"/>
                    </a:cubicBezTo>
                    <a:close/>
                    <a:moveTo>
                      <a:pt x="159" y="235"/>
                    </a:moveTo>
                    <a:cubicBezTo>
                      <a:pt x="154" y="238"/>
                      <a:pt x="148" y="242"/>
                      <a:pt x="146" y="249"/>
                    </a:cubicBezTo>
                    <a:cubicBezTo>
                      <a:pt x="144" y="255"/>
                      <a:pt x="146" y="262"/>
                      <a:pt x="148" y="268"/>
                    </a:cubicBezTo>
                    <a:cubicBezTo>
                      <a:pt x="148" y="269"/>
                      <a:pt x="148" y="271"/>
                      <a:pt x="149" y="272"/>
                    </a:cubicBezTo>
                    <a:cubicBezTo>
                      <a:pt x="147" y="273"/>
                      <a:pt x="145" y="273"/>
                      <a:pt x="144" y="273"/>
                    </a:cubicBezTo>
                    <a:cubicBezTo>
                      <a:pt x="138" y="273"/>
                      <a:pt x="131" y="273"/>
                      <a:pt x="125" y="277"/>
                    </a:cubicBezTo>
                    <a:cubicBezTo>
                      <a:pt x="120" y="281"/>
                      <a:pt x="117" y="287"/>
                      <a:pt x="115" y="293"/>
                    </a:cubicBezTo>
                    <a:cubicBezTo>
                      <a:pt x="115" y="294"/>
                      <a:pt x="114" y="295"/>
                      <a:pt x="113" y="297"/>
                    </a:cubicBezTo>
                    <a:cubicBezTo>
                      <a:pt x="112" y="296"/>
                      <a:pt x="110" y="294"/>
                      <a:pt x="109" y="293"/>
                    </a:cubicBezTo>
                    <a:cubicBezTo>
                      <a:pt x="104" y="290"/>
                      <a:pt x="99" y="284"/>
                      <a:pt x="92" y="284"/>
                    </a:cubicBezTo>
                    <a:cubicBezTo>
                      <a:pt x="92" y="284"/>
                      <a:pt x="92" y="284"/>
                      <a:pt x="92" y="284"/>
                    </a:cubicBezTo>
                    <a:cubicBezTo>
                      <a:pt x="85" y="284"/>
                      <a:pt x="79" y="289"/>
                      <a:pt x="74" y="293"/>
                    </a:cubicBezTo>
                    <a:cubicBezTo>
                      <a:pt x="73" y="294"/>
                      <a:pt x="71" y="296"/>
                      <a:pt x="70" y="297"/>
                    </a:cubicBezTo>
                    <a:cubicBezTo>
                      <a:pt x="70" y="296"/>
                      <a:pt x="69" y="294"/>
                      <a:pt x="69" y="293"/>
                    </a:cubicBezTo>
                    <a:cubicBezTo>
                      <a:pt x="67" y="287"/>
                      <a:pt x="64" y="280"/>
                      <a:pt x="59" y="276"/>
                    </a:cubicBezTo>
                    <a:cubicBezTo>
                      <a:pt x="53" y="272"/>
                      <a:pt x="46" y="272"/>
                      <a:pt x="40" y="271"/>
                    </a:cubicBezTo>
                    <a:cubicBezTo>
                      <a:pt x="39" y="271"/>
                      <a:pt x="37" y="271"/>
                      <a:pt x="36" y="271"/>
                    </a:cubicBezTo>
                    <a:cubicBezTo>
                      <a:pt x="36" y="270"/>
                      <a:pt x="36" y="268"/>
                      <a:pt x="37" y="267"/>
                    </a:cubicBezTo>
                    <a:cubicBezTo>
                      <a:pt x="39" y="261"/>
                      <a:pt x="41" y="254"/>
                      <a:pt x="39" y="247"/>
                    </a:cubicBezTo>
                    <a:cubicBezTo>
                      <a:pt x="37" y="241"/>
                      <a:pt x="31" y="236"/>
                      <a:pt x="26" y="232"/>
                    </a:cubicBezTo>
                    <a:cubicBezTo>
                      <a:pt x="25" y="232"/>
                      <a:pt x="24" y="231"/>
                      <a:pt x="23" y="230"/>
                    </a:cubicBezTo>
                    <a:cubicBezTo>
                      <a:pt x="24" y="229"/>
                      <a:pt x="25" y="228"/>
                      <a:pt x="26" y="227"/>
                    </a:cubicBezTo>
                    <a:cubicBezTo>
                      <a:pt x="31" y="223"/>
                      <a:pt x="37" y="219"/>
                      <a:pt x="39" y="213"/>
                    </a:cubicBezTo>
                    <a:cubicBezTo>
                      <a:pt x="41" y="206"/>
                      <a:pt x="39" y="199"/>
                      <a:pt x="38" y="193"/>
                    </a:cubicBezTo>
                    <a:cubicBezTo>
                      <a:pt x="37" y="192"/>
                      <a:pt x="37" y="190"/>
                      <a:pt x="37" y="189"/>
                    </a:cubicBezTo>
                    <a:cubicBezTo>
                      <a:pt x="38" y="189"/>
                      <a:pt x="40" y="189"/>
                      <a:pt x="41" y="189"/>
                    </a:cubicBezTo>
                    <a:cubicBezTo>
                      <a:pt x="47" y="189"/>
                      <a:pt x="54" y="189"/>
                      <a:pt x="60" y="185"/>
                    </a:cubicBezTo>
                    <a:cubicBezTo>
                      <a:pt x="66" y="181"/>
                      <a:pt x="68" y="174"/>
                      <a:pt x="70" y="169"/>
                    </a:cubicBezTo>
                    <a:cubicBezTo>
                      <a:pt x="71" y="167"/>
                      <a:pt x="71" y="166"/>
                      <a:pt x="72" y="164"/>
                    </a:cubicBezTo>
                    <a:cubicBezTo>
                      <a:pt x="73" y="165"/>
                      <a:pt x="75" y="167"/>
                      <a:pt x="76" y="168"/>
                    </a:cubicBezTo>
                    <a:cubicBezTo>
                      <a:pt x="81" y="172"/>
                      <a:pt x="87" y="177"/>
                      <a:pt x="93" y="177"/>
                    </a:cubicBezTo>
                    <a:cubicBezTo>
                      <a:pt x="94" y="177"/>
                      <a:pt x="94" y="177"/>
                      <a:pt x="94" y="177"/>
                    </a:cubicBezTo>
                    <a:cubicBezTo>
                      <a:pt x="101" y="177"/>
                      <a:pt x="106" y="172"/>
                      <a:pt x="111" y="168"/>
                    </a:cubicBezTo>
                    <a:cubicBezTo>
                      <a:pt x="112" y="168"/>
                      <a:pt x="114" y="165"/>
                      <a:pt x="115" y="164"/>
                    </a:cubicBezTo>
                    <a:cubicBezTo>
                      <a:pt x="116" y="166"/>
                      <a:pt x="116" y="168"/>
                      <a:pt x="117" y="169"/>
                    </a:cubicBezTo>
                    <a:cubicBezTo>
                      <a:pt x="119" y="175"/>
                      <a:pt x="121" y="181"/>
                      <a:pt x="127" y="185"/>
                    </a:cubicBezTo>
                    <a:cubicBezTo>
                      <a:pt x="132" y="189"/>
                      <a:pt x="139" y="190"/>
                      <a:pt x="145" y="190"/>
                    </a:cubicBezTo>
                    <a:cubicBezTo>
                      <a:pt x="146" y="190"/>
                      <a:pt x="148" y="190"/>
                      <a:pt x="150" y="190"/>
                    </a:cubicBezTo>
                    <a:cubicBezTo>
                      <a:pt x="149" y="192"/>
                      <a:pt x="149" y="193"/>
                      <a:pt x="149" y="194"/>
                    </a:cubicBezTo>
                    <a:cubicBezTo>
                      <a:pt x="147" y="200"/>
                      <a:pt x="145" y="207"/>
                      <a:pt x="147" y="214"/>
                    </a:cubicBezTo>
                    <a:cubicBezTo>
                      <a:pt x="149" y="221"/>
                      <a:pt x="154" y="225"/>
                      <a:pt x="159" y="229"/>
                    </a:cubicBezTo>
                    <a:cubicBezTo>
                      <a:pt x="160" y="230"/>
                      <a:pt x="162" y="231"/>
                      <a:pt x="163" y="232"/>
                    </a:cubicBezTo>
                    <a:cubicBezTo>
                      <a:pt x="161" y="233"/>
                      <a:pt x="160" y="234"/>
                      <a:pt x="159" y="235"/>
                    </a:cubicBezTo>
                    <a:close/>
                    <a:moveTo>
                      <a:pt x="109" y="199"/>
                    </a:moveTo>
                    <a:cubicBezTo>
                      <a:pt x="101" y="195"/>
                      <a:pt x="91" y="194"/>
                      <a:pt x="82" y="197"/>
                    </a:cubicBezTo>
                    <a:cubicBezTo>
                      <a:pt x="73" y="200"/>
                      <a:pt x="66" y="206"/>
                      <a:pt x="61" y="214"/>
                    </a:cubicBezTo>
                    <a:cubicBezTo>
                      <a:pt x="57" y="223"/>
                      <a:pt x="56" y="232"/>
                      <a:pt x="59" y="241"/>
                    </a:cubicBezTo>
                    <a:cubicBezTo>
                      <a:pt x="62" y="250"/>
                      <a:pt x="68" y="258"/>
                      <a:pt x="76" y="262"/>
                    </a:cubicBezTo>
                    <a:cubicBezTo>
                      <a:pt x="81" y="265"/>
                      <a:pt x="87" y="266"/>
                      <a:pt x="93" y="266"/>
                    </a:cubicBezTo>
                    <a:cubicBezTo>
                      <a:pt x="96" y="266"/>
                      <a:pt x="100" y="266"/>
                      <a:pt x="103" y="265"/>
                    </a:cubicBezTo>
                    <a:cubicBezTo>
                      <a:pt x="112" y="262"/>
                      <a:pt x="120" y="256"/>
                      <a:pt x="124" y="247"/>
                    </a:cubicBezTo>
                    <a:cubicBezTo>
                      <a:pt x="129" y="239"/>
                      <a:pt x="129" y="229"/>
                      <a:pt x="127" y="220"/>
                    </a:cubicBezTo>
                    <a:cubicBezTo>
                      <a:pt x="124" y="211"/>
                      <a:pt x="118" y="204"/>
                      <a:pt x="109" y="199"/>
                    </a:cubicBezTo>
                    <a:close/>
                    <a:moveTo>
                      <a:pt x="105" y="237"/>
                    </a:moveTo>
                    <a:cubicBezTo>
                      <a:pt x="103" y="241"/>
                      <a:pt x="101" y="243"/>
                      <a:pt x="97" y="244"/>
                    </a:cubicBezTo>
                    <a:cubicBezTo>
                      <a:pt x="93" y="245"/>
                      <a:pt x="89" y="245"/>
                      <a:pt x="86" y="243"/>
                    </a:cubicBezTo>
                    <a:cubicBezTo>
                      <a:pt x="83" y="241"/>
                      <a:pt x="80" y="239"/>
                      <a:pt x="79" y="235"/>
                    </a:cubicBezTo>
                    <a:cubicBezTo>
                      <a:pt x="78" y="231"/>
                      <a:pt x="78" y="227"/>
                      <a:pt x="80" y="224"/>
                    </a:cubicBezTo>
                    <a:cubicBezTo>
                      <a:pt x="82" y="221"/>
                      <a:pt x="85" y="218"/>
                      <a:pt x="88" y="217"/>
                    </a:cubicBezTo>
                    <a:cubicBezTo>
                      <a:pt x="90" y="217"/>
                      <a:pt x="91" y="216"/>
                      <a:pt x="93" y="216"/>
                    </a:cubicBezTo>
                    <a:cubicBezTo>
                      <a:pt x="95" y="216"/>
                      <a:pt x="97" y="217"/>
                      <a:pt x="99" y="218"/>
                    </a:cubicBezTo>
                    <a:cubicBezTo>
                      <a:pt x="103" y="220"/>
                      <a:pt x="105" y="223"/>
                      <a:pt x="106" y="226"/>
                    </a:cubicBezTo>
                    <a:cubicBezTo>
                      <a:pt x="107" y="230"/>
                      <a:pt x="107" y="234"/>
                      <a:pt x="105" y="237"/>
                    </a:cubicBezTo>
                    <a:close/>
                    <a:moveTo>
                      <a:pt x="311" y="74"/>
                    </a:moveTo>
                    <a:cubicBezTo>
                      <a:pt x="309" y="72"/>
                      <a:pt x="307" y="70"/>
                      <a:pt x="306" y="69"/>
                    </a:cubicBezTo>
                    <a:cubicBezTo>
                      <a:pt x="306" y="67"/>
                      <a:pt x="307" y="64"/>
                      <a:pt x="308" y="62"/>
                    </a:cubicBezTo>
                    <a:cubicBezTo>
                      <a:pt x="310" y="55"/>
                      <a:pt x="313" y="46"/>
                      <a:pt x="307" y="38"/>
                    </a:cubicBezTo>
                    <a:cubicBezTo>
                      <a:pt x="302" y="31"/>
                      <a:pt x="292" y="30"/>
                      <a:pt x="285" y="30"/>
                    </a:cubicBezTo>
                    <a:cubicBezTo>
                      <a:pt x="283" y="30"/>
                      <a:pt x="280" y="30"/>
                      <a:pt x="278" y="29"/>
                    </a:cubicBezTo>
                    <a:cubicBezTo>
                      <a:pt x="277" y="28"/>
                      <a:pt x="276" y="25"/>
                      <a:pt x="276" y="23"/>
                    </a:cubicBezTo>
                    <a:cubicBezTo>
                      <a:pt x="273" y="16"/>
                      <a:pt x="270" y="7"/>
                      <a:pt x="261" y="4"/>
                    </a:cubicBezTo>
                    <a:cubicBezTo>
                      <a:pt x="252" y="1"/>
                      <a:pt x="244" y="6"/>
                      <a:pt x="238" y="10"/>
                    </a:cubicBezTo>
                    <a:cubicBezTo>
                      <a:pt x="237" y="12"/>
                      <a:pt x="234" y="13"/>
                      <a:pt x="232" y="14"/>
                    </a:cubicBezTo>
                    <a:cubicBezTo>
                      <a:pt x="231" y="13"/>
                      <a:pt x="229" y="12"/>
                      <a:pt x="227" y="10"/>
                    </a:cubicBezTo>
                    <a:cubicBezTo>
                      <a:pt x="221" y="6"/>
                      <a:pt x="213" y="0"/>
                      <a:pt x="204" y="3"/>
                    </a:cubicBezTo>
                    <a:cubicBezTo>
                      <a:pt x="195" y="6"/>
                      <a:pt x="191" y="16"/>
                      <a:pt x="189" y="22"/>
                    </a:cubicBezTo>
                    <a:cubicBezTo>
                      <a:pt x="188" y="24"/>
                      <a:pt x="187" y="27"/>
                      <a:pt x="186" y="28"/>
                    </a:cubicBezTo>
                    <a:cubicBezTo>
                      <a:pt x="185" y="29"/>
                      <a:pt x="182" y="29"/>
                      <a:pt x="180" y="29"/>
                    </a:cubicBezTo>
                    <a:cubicBezTo>
                      <a:pt x="172" y="29"/>
                      <a:pt x="163" y="29"/>
                      <a:pt x="157" y="36"/>
                    </a:cubicBezTo>
                    <a:cubicBezTo>
                      <a:pt x="151" y="44"/>
                      <a:pt x="154" y="53"/>
                      <a:pt x="156" y="60"/>
                    </a:cubicBezTo>
                    <a:cubicBezTo>
                      <a:pt x="156" y="62"/>
                      <a:pt x="157" y="65"/>
                      <a:pt x="157" y="67"/>
                    </a:cubicBezTo>
                    <a:cubicBezTo>
                      <a:pt x="156" y="68"/>
                      <a:pt x="154" y="70"/>
                      <a:pt x="152" y="71"/>
                    </a:cubicBezTo>
                    <a:cubicBezTo>
                      <a:pt x="147" y="75"/>
                      <a:pt x="139" y="81"/>
                      <a:pt x="139" y="91"/>
                    </a:cubicBezTo>
                    <a:cubicBezTo>
                      <a:pt x="138" y="100"/>
                      <a:pt x="146" y="106"/>
                      <a:pt x="152" y="110"/>
                    </a:cubicBezTo>
                    <a:cubicBezTo>
                      <a:pt x="153" y="112"/>
                      <a:pt x="156" y="114"/>
                      <a:pt x="157" y="115"/>
                    </a:cubicBezTo>
                    <a:cubicBezTo>
                      <a:pt x="157" y="116"/>
                      <a:pt x="156" y="120"/>
                      <a:pt x="155" y="122"/>
                    </a:cubicBezTo>
                    <a:cubicBezTo>
                      <a:pt x="153" y="129"/>
                      <a:pt x="150" y="138"/>
                      <a:pt x="156" y="146"/>
                    </a:cubicBezTo>
                    <a:cubicBezTo>
                      <a:pt x="161" y="153"/>
                      <a:pt x="171" y="154"/>
                      <a:pt x="178" y="154"/>
                    </a:cubicBezTo>
                    <a:cubicBezTo>
                      <a:pt x="180" y="154"/>
                      <a:pt x="183" y="154"/>
                      <a:pt x="185" y="155"/>
                    </a:cubicBezTo>
                    <a:cubicBezTo>
                      <a:pt x="185" y="156"/>
                      <a:pt x="186" y="159"/>
                      <a:pt x="187" y="161"/>
                    </a:cubicBezTo>
                    <a:cubicBezTo>
                      <a:pt x="189" y="168"/>
                      <a:pt x="192" y="177"/>
                      <a:pt x="201" y="180"/>
                    </a:cubicBezTo>
                    <a:cubicBezTo>
                      <a:pt x="210" y="183"/>
                      <a:pt x="218" y="178"/>
                      <a:pt x="224" y="174"/>
                    </a:cubicBezTo>
                    <a:cubicBezTo>
                      <a:pt x="226" y="172"/>
                      <a:pt x="229" y="171"/>
                      <a:pt x="230" y="170"/>
                    </a:cubicBezTo>
                    <a:cubicBezTo>
                      <a:pt x="232" y="171"/>
                      <a:pt x="234" y="172"/>
                      <a:pt x="236" y="174"/>
                    </a:cubicBezTo>
                    <a:cubicBezTo>
                      <a:pt x="240" y="177"/>
                      <a:pt x="247" y="181"/>
                      <a:pt x="254" y="181"/>
                    </a:cubicBezTo>
                    <a:cubicBezTo>
                      <a:pt x="255" y="181"/>
                      <a:pt x="257" y="181"/>
                      <a:pt x="259" y="181"/>
                    </a:cubicBezTo>
                    <a:cubicBezTo>
                      <a:pt x="268" y="178"/>
                      <a:pt x="271" y="168"/>
                      <a:pt x="274" y="162"/>
                    </a:cubicBezTo>
                    <a:cubicBezTo>
                      <a:pt x="275" y="160"/>
                      <a:pt x="276" y="157"/>
                      <a:pt x="276" y="156"/>
                    </a:cubicBezTo>
                    <a:cubicBezTo>
                      <a:pt x="278" y="155"/>
                      <a:pt x="281" y="155"/>
                      <a:pt x="283" y="155"/>
                    </a:cubicBezTo>
                    <a:cubicBezTo>
                      <a:pt x="290" y="155"/>
                      <a:pt x="300" y="155"/>
                      <a:pt x="306" y="148"/>
                    </a:cubicBezTo>
                    <a:cubicBezTo>
                      <a:pt x="311" y="140"/>
                      <a:pt x="309" y="131"/>
                      <a:pt x="307" y="124"/>
                    </a:cubicBezTo>
                    <a:cubicBezTo>
                      <a:pt x="306" y="122"/>
                      <a:pt x="305" y="119"/>
                      <a:pt x="305" y="117"/>
                    </a:cubicBezTo>
                    <a:cubicBezTo>
                      <a:pt x="306" y="116"/>
                      <a:pt x="309" y="114"/>
                      <a:pt x="310" y="113"/>
                    </a:cubicBezTo>
                    <a:cubicBezTo>
                      <a:pt x="316" y="109"/>
                      <a:pt x="324" y="103"/>
                      <a:pt x="324" y="93"/>
                    </a:cubicBezTo>
                    <a:cubicBezTo>
                      <a:pt x="324" y="84"/>
                      <a:pt x="317" y="78"/>
                      <a:pt x="311" y="74"/>
                    </a:cubicBezTo>
                    <a:close/>
                    <a:moveTo>
                      <a:pt x="298" y="96"/>
                    </a:moveTo>
                    <a:cubicBezTo>
                      <a:pt x="293" y="100"/>
                      <a:pt x="287" y="104"/>
                      <a:pt x="285" y="110"/>
                    </a:cubicBezTo>
                    <a:cubicBezTo>
                      <a:pt x="283" y="117"/>
                      <a:pt x="285" y="123"/>
                      <a:pt x="286" y="129"/>
                    </a:cubicBezTo>
                    <a:cubicBezTo>
                      <a:pt x="287" y="131"/>
                      <a:pt x="287" y="132"/>
                      <a:pt x="287" y="134"/>
                    </a:cubicBezTo>
                    <a:cubicBezTo>
                      <a:pt x="286" y="134"/>
                      <a:pt x="284" y="134"/>
                      <a:pt x="283" y="134"/>
                    </a:cubicBezTo>
                    <a:cubicBezTo>
                      <a:pt x="277" y="134"/>
                      <a:pt x="270" y="134"/>
                      <a:pt x="264" y="138"/>
                    </a:cubicBezTo>
                    <a:cubicBezTo>
                      <a:pt x="258" y="142"/>
                      <a:pt x="256" y="148"/>
                      <a:pt x="254" y="154"/>
                    </a:cubicBezTo>
                    <a:cubicBezTo>
                      <a:pt x="253" y="155"/>
                      <a:pt x="253" y="157"/>
                      <a:pt x="252" y="158"/>
                    </a:cubicBezTo>
                    <a:cubicBezTo>
                      <a:pt x="251" y="157"/>
                      <a:pt x="249" y="155"/>
                      <a:pt x="248" y="155"/>
                    </a:cubicBezTo>
                    <a:cubicBezTo>
                      <a:pt x="243" y="151"/>
                      <a:pt x="237" y="145"/>
                      <a:pt x="231" y="145"/>
                    </a:cubicBezTo>
                    <a:cubicBezTo>
                      <a:pt x="230" y="145"/>
                      <a:pt x="230" y="145"/>
                      <a:pt x="230" y="145"/>
                    </a:cubicBezTo>
                    <a:cubicBezTo>
                      <a:pt x="223" y="145"/>
                      <a:pt x="218" y="151"/>
                      <a:pt x="213" y="154"/>
                    </a:cubicBezTo>
                    <a:cubicBezTo>
                      <a:pt x="212" y="155"/>
                      <a:pt x="210" y="157"/>
                      <a:pt x="209" y="158"/>
                    </a:cubicBezTo>
                    <a:cubicBezTo>
                      <a:pt x="208" y="157"/>
                      <a:pt x="208" y="155"/>
                      <a:pt x="207" y="154"/>
                    </a:cubicBezTo>
                    <a:cubicBezTo>
                      <a:pt x="205" y="148"/>
                      <a:pt x="203" y="141"/>
                      <a:pt x="197" y="137"/>
                    </a:cubicBezTo>
                    <a:cubicBezTo>
                      <a:pt x="192" y="133"/>
                      <a:pt x="185" y="133"/>
                      <a:pt x="179" y="133"/>
                    </a:cubicBezTo>
                    <a:cubicBezTo>
                      <a:pt x="178" y="133"/>
                      <a:pt x="176" y="133"/>
                      <a:pt x="174" y="132"/>
                    </a:cubicBezTo>
                    <a:cubicBezTo>
                      <a:pt x="175" y="131"/>
                      <a:pt x="175" y="129"/>
                      <a:pt x="175" y="128"/>
                    </a:cubicBezTo>
                    <a:cubicBezTo>
                      <a:pt x="177" y="122"/>
                      <a:pt x="179" y="115"/>
                      <a:pt x="177" y="109"/>
                    </a:cubicBezTo>
                    <a:cubicBezTo>
                      <a:pt x="175" y="102"/>
                      <a:pt x="170" y="98"/>
                      <a:pt x="165" y="94"/>
                    </a:cubicBezTo>
                    <a:cubicBezTo>
                      <a:pt x="164" y="93"/>
                      <a:pt x="162" y="92"/>
                      <a:pt x="161" y="91"/>
                    </a:cubicBezTo>
                    <a:cubicBezTo>
                      <a:pt x="163" y="90"/>
                      <a:pt x="164" y="89"/>
                      <a:pt x="165" y="88"/>
                    </a:cubicBezTo>
                    <a:cubicBezTo>
                      <a:pt x="170" y="84"/>
                      <a:pt x="176" y="80"/>
                      <a:pt x="178" y="74"/>
                    </a:cubicBezTo>
                    <a:cubicBezTo>
                      <a:pt x="180" y="67"/>
                      <a:pt x="178" y="61"/>
                      <a:pt x="176" y="55"/>
                    </a:cubicBezTo>
                    <a:cubicBezTo>
                      <a:pt x="176" y="53"/>
                      <a:pt x="176" y="52"/>
                      <a:pt x="175" y="50"/>
                    </a:cubicBezTo>
                    <a:cubicBezTo>
                      <a:pt x="177" y="50"/>
                      <a:pt x="179" y="50"/>
                      <a:pt x="180" y="50"/>
                    </a:cubicBezTo>
                    <a:cubicBezTo>
                      <a:pt x="186" y="50"/>
                      <a:pt x="193" y="50"/>
                      <a:pt x="199" y="46"/>
                    </a:cubicBezTo>
                    <a:cubicBezTo>
                      <a:pt x="204" y="42"/>
                      <a:pt x="207" y="36"/>
                      <a:pt x="209" y="30"/>
                    </a:cubicBezTo>
                    <a:cubicBezTo>
                      <a:pt x="209" y="29"/>
                      <a:pt x="210" y="27"/>
                      <a:pt x="211" y="26"/>
                    </a:cubicBezTo>
                    <a:cubicBezTo>
                      <a:pt x="212" y="27"/>
                      <a:pt x="214" y="29"/>
                      <a:pt x="215" y="29"/>
                    </a:cubicBezTo>
                    <a:cubicBezTo>
                      <a:pt x="220" y="33"/>
                      <a:pt x="225" y="39"/>
                      <a:pt x="232" y="39"/>
                    </a:cubicBezTo>
                    <a:cubicBezTo>
                      <a:pt x="232" y="39"/>
                      <a:pt x="232" y="39"/>
                      <a:pt x="232" y="39"/>
                    </a:cubicBezTo>
                    <a:cubicBezTo>
                      <a:pt x="239" y="39"/>
                      <a:pt x="245" y="33"/>
                      <a:pt x="250" y="30"/>
                    </a:cubicBezTo>
                    <a:cubicBezTo>
                      <a:pt x="251" y="29"/>
                      <a:pt x="253" y="27"/>
                      <a:pt x="254" y="26"/>
                    </a:cubicBezTo>
                    <a:cubicBezTo>
                      <a:pt x="254" y="27"/>
                      <a:pt x="255" y="29"/>
                      <a:pt x="255" y="30"/>
                    </a:cubicBezTo>
                    <a:cubicBezTo>
                      <a:pt x="257" y="36"/>
                      <a:pt x="260" y="43"/>
                      <a:pt x="265" y="47"/>
                    </a:cubicBezTo>
                    <a:cubicBezTo>
                      <a:pt x="271" y="51"/>
                      <a:pt x="278" y="51"/>
                      <a:pt x="284" y="51"/>
                    </a:cubicBezTo>
                    <a:cubicBezTo>
                      <a:pt x="285" y="51"/>
                      <a:pt x="287" y="51"/>
                      <a:pt x="288" y="52"/>
                    </a:cubicBezTo>
                    <a:cubicBezTo>
                      <a:pt x="288" y="53"/>
                      <a:pt x="288" y="55"/>
                      <a:pt x="287" y="56"/>
                    </a:cubicBezTo>
                    <a:cubicBezTo>
                      <a:pt x="285" y="62"/>
                      <a:pt x="283" y="69"/>
                      <a:pt x="285" y="75"/>
                    </a:cubicBezTo>
                    <a:cubicBezTo>
                      <a:pt x="287" y="82"/>
                      <a:pt x="293" y="86"/>
                      <a:pt x="298" y="90"/>
                    </a:cubicBezTo>
                    <a:cubicBezTo>
                      <a:pt x="299" y="91"/>
                      <a:pt x="300" y="92"/>
                      <a:pt x="301" y="93"/>
                    </a:cubicBezTo>
                    <a:cubicBezTo>
                      <a:pt x="300" y="94"/>
                      <a:pt x="299" y="95"/>
                      <a:pt x="298" y="96"/>
                    </a:cubicBezTo>
                    <a:close/>
                    <a:moveTo>
                      <a:pt x="248" y="61"/>
                    </a:moveTo>
                    <a:cubicBezTo>
                      <a:pt x="239" y="56"/>
                      <a:pt x="230" y="55"/>
                      <a:pt x="221" y="58"/>
                    </a:cubicBezTo>
                    <a:cubicBezTo>
                      <a:pt x="212" y="61"/>
                      <a:pt x="204" y="67"/>
                      <a:pt x="200" y="75"/>
                    </a:cubicBezTo>
                    <a:cubicBezTo>
                      <a:pt x="195" y="84"/>
                      <a:pt x="195" y="93"/>
                      <a:pt x="197" y="103"/>
                    </a:cubicBezTo>
                    <a:cubicBezTo>
                      <a:pt x="200" y="112"/>
                      <a:pt x="206" y="119"/>
                      <a:pt x="215" y="123"/>
                    </a:cubicBezTo>
                    <a:cubicBezTo>
                      <a:pt x="220" y="126"/>
                      <a:pt x="226" y="128"/>
                      <a:pt x="231" y="128"/>
                    </a:cubicBezTo>
                    <a:cubicBezTo>
                      <a:pt x="235" y="128"/>
                      <a:pt x="238" y="127"/>
                      <a:pt x="242" y="126"/>
                    </a:cubicBezTo>
                    <a:cubicBezTo>
                      <a:pt x="251" y="123"/>
                      <a:pt x="258" y="117"/>
                      <a:pt x="263" y="109"/>
                    </a:cubicBezTo>
                    <a:cubicBezTo>
                      <a:pt x="267" y="100"/>
                      <a:pt x="268" y="91"/>
                      <a:pt x="265" y="81"/>
                    </a:cubicBezTo>
                    <a:cubicBezTo>
                      <a:pt x="262" y="72"/>
                      <a:pt x="256" y="65"/>
                      <a:pt x="248" y="61"/>
                    </a:cubicBezTo>
                    <a:close/>
                    <a:moveTo>
                      <a:pt x="244" y="99"/>
                    </a:moveTo>
                    <a:cubicBezTo>
                      <a:pt x="242" y="102"/>
                      <a:pt x="239" y="104"/>
                      <a:pt x="236" y="106"/>
                    </a:cubicBezTo>
                    <a:cubicBezTo>
                      <a:pt x="232" y="107"/>
                      <a:pt x="228" y="106"/>
                      <a:pt x="225" y="105"/>
                    </a:cubicBezTo>
                    <a:cubicBezTo>
                      <a:pt x="221" y="103"/>
                      <a:pt x="219" y="100"/>
                      <a:pt x="218" y="96"/>
                    </a:cubicBezTo>
                    <a:cubicBezTo>
                      <a:pt x="217" y="93"/>
                      <a:pt x="217" y="89"/>
                      <a:pt x="219" y="85"/>
                    </a:cubicBezTo>
                    <a:cubicBezTo>
                      <a:pt x="221" y="82"/>
                      <a:pt x="223" y="80"/>
                      <a:pt x="227" y="78"/>
                    </a:cubicBezTo>
                    <a:cubicBezTo>
                      <a:pt x="229" y="78"/>
                      <a:pt x="230" y="78"/>
                      <a:pt x="231" y="78"/>
                    </a:cubicBezTo>
                    <a:cubicBezTo>
                      <a:pt x="234" y="78"/>
                      <a:pt x="236" y="78"/>
                      <a:pt x="238" y="79"/>
                    </a:cubicBezTo>
                    <a:cubicBezTo>
                      <a:pt x="241" y="81"/>
                      <a:pt x="244" y="84"/>
                      <a:pt x="245" y="88"/>
                    </a:cubicBezTo>
                    <a:cubicBezTo>
                      <a:pt x="246" y="91"/>
                      <a:pt x="246" y="95"/>
                      <a:pt x="244" y="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81EC4DF-B5E1-4F38-9B92-503C9BEB9B41}"/>
              </a:ext>
            </a:extLst>
          </p:cNvPr>
          <p:cNvSpPr txBox="1"/>
          <p:nvPr/>
        </p:nvSpPr>
        <p:spPr>
          <a:xfrm>
            <a:off x="501520" y="1320800"/>
            <a:ext cx="4680080" cy="355481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User Journey in Marketing.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Different components of Marketing Cloud.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DMP’s place in Marketing Cloud.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Glance at DMPs available in Market.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C90C99-0C86-4CB7-BD94-A2705006F8FD}"/>
              </a:ext>
            </a:extLst>
          </p:cNvPr>
          <p:cNvSpPr/>
          <p:nvPr/>
        </p:nvSpPr>
        <p:spPr>
          <a:xfrm>
            <a:off x="9069647" y="2459212"/>
            <a:ext cx="15790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Looking at a Business use case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E62E86-6B52-44CF-A93C-79B87F11D517}"/>
              </a:ext>
            </a:extLst>
          </p:cNvPr>
          <p:cNvSpPr/>
          <p:nvPr/>
        </p:nvSpPr>
        <p:spPr>
          <a:xfrm rot="10800000" flipV="1">
            <a:off x="6926880" y="1350944"/>
            <a:ext cx="1554480" cy="52054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Journey in Marketing Cloud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B9115F-733F-456D-8D3C-55940612D7A0}"/>
              </a:ext>
            </a:extLst>
          </p:cNvPr>
          <p:cNvSpPr/>
          <p:nvPr/>
        </p:nvSpPr>
        <p:spPr>
          <a:xfrm>
            <a:off x="9128831" y="3759511"/>
            <a:ext cx="15790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Comparing DMP Platforms </a:t>
            </a:r>
          </a:p>
        </p:txBody>
      </p:sp>
    </p:spTree>
    <p:extLst>
      <p:ext uri="{BB962C8B-B14F-4D97-AF65-F5344CB8AC3E}">
        <p14:creationId xmlns:p14="http://schemas.microsoft.com/office/powerpoint/2010/main" val="594675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8FB6A52-1D50-432B-A5CD-6ED681FCF9DD}"/>
              </a:ext>
            </a:extLst>
          </p:cNvPr>
          <p:cNvSpPr/>
          <p:nvPr/>
        </p:nvSpPr>
        <p:spPr>
          <a:xfrm rot="17838605">
            <a:off x="8066742" y="3960920"/>
            <a:ext cx="1005578" cy="2573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lIns="35991" tIns="35991" rIns="35991" bIns="35991" anchor="ctr">
            <a:sp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7CCD94-67B7-4DCB-9078-9137F003AAE1}"/>
              </a:ext>
            </a:extLst>
          </p:cNvPr>
          <p:cNvSpPr/>
          <p:nvPr/>
        </p:nvSpPr>
        <p:spPr>
          <a:xfrm>
            <a:off x="5153129" y="2420546"/>
            <a:ext cx="780434" cy="2573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sp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B93CA46-38F7-4738-BC2E-FB9307E266E6}"/>
              </a:ext>
            </a:extLst>
          </p:cNvPr>
          <p:cNvSpPr/>
          <p:nvPr/>
        </p:nvSpPr>
        <p:spPr>
          <a:xfrm>
            <a:off x="5617786" y="2348329"/>
            <a:ext cx="365665" cy="36566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prstClr val="white"/>
              </a:solidFill>
              <a:latin typeface="Frutiger Next Pro Light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9CFE795-68C9-4243-9D21-B243F186854C}"/>
              </a:ext>
            </a:extLst>
          </p:cNvPr>
          <p:cNvSpPr/>
          <p:nvPr/>
        </p:nvSpPr>
        <p:spPr>
          <a:xfrm>
            <a:off x="9361185" y="122330"/>
            <a:ext cx="2284424" cy="1213038"/>
          </a:xfrm>
          <a:prstGeom prst="roundRect">
            <a:avLst/>
          </a:prstGeom>
          <a:solidFill>
            <a:srgbClr val="92D05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7F5F3"/>
              </a:solidFill>
              <a:latin typeface="Frutiger Next Pro Ligh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5B92E9-E17C-4FE5-82C8-5B36D7853788}"/>
              </a:ext>
            </a:extLst>
          </p:cNvPr>
          <p:cNvSpPr/>
          <p:nvPr/>
        </p:nvSpPr>
        <p:spPr>
          <a:xfrm>
            <a:off x="7268894" y="4970520"/>
            <a:ext cx="2939492" cy="29244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sp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FE4000-8A1F-4586-A1A0-94339E11ECCD}"/>
              </a:ext>
            </a:extLst>
          </p:cNvPr>
          <p:cNvSpPr/>
          <p:nvPr/>
        </p:nvSpPr>
        <p:spPr>
          <a:xfrm rot="17838605">
            <a:off x="7772517" y="4519892"/>
            <a:ext cx="1005578" cy="2573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lIns="35991" tIns="35991" rIns="35991" bIns="35991" anchor="ctr">
            <a:sp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35DE48-2CE9-45E4-910E-1579778A7CA3}"/>
              </a:ext>
            </a:extLst>
          </p:cNvPr>
          <p:cNvSpPr/>
          <p:nvPr/>
        </p:nvSpPr>
        <p:spPr>
          <a:xfrm rot="17838605">
            <a:off x="4404261" y="2797264"/>
            <a:ext cx="1005578" cy="2573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lIns="35991" tIns="35991" rIns="35991" bIns="35991" anchor="ctr">
            <a:sp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2BAE4B6B-D7E0-4BBD-9439-C3BC015B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  <a:noFill/>
          <a:ln>
            <a:noFill/>
          </a:ln>
        </p:spPr>
        <p:txBody>
          <a:bodyPr vert="horz"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2799" b="1" dirty="0">
                <a:solidFill>
                  <a:schemeClr val="accent1">
                    <a:lumMod val="50000"/>
                  </a:schemeClr>
                </a:solidFill>
              </a:rPr>
              <a:t>Customer Journey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488E28D6-BDD4-4A32-BF4D-CF656573D69B}"/>
              </a:ext>
            </a:extLst>
          </p:cNvPr>
          <p:cNvSpPr txBox="1">
            <a:spLocks/>
          </p:cNvSpPr>
          <p:nvPr/>
        </p:nvSpPr>
        <p:spPr>
          <a:xfrm>
            <a:off x="714532" y="1076112"/>
            <a:ext cx="10969943" cy="3047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26">
              <a:buClr>
                <a:srgbClr val="787878"/>
              </a:buClr>
              <a:buNone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deliver a seamless, personalized customer experience…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580BE59-A0D4-45F9-885F-4651AAF56B65}"/>
              </a:ext>
            </a:extLst>
          </p:cNvPr>
          <p:cNvSpPr/>
          <p:nvPr/>
        </p:nvSpPr>
        <p:spPr>
          <a:xfrm rot="3761395" flipV="1">
            <a:off x="5963547" y="4199366"/>
            <a:ext cx="1828324" cy="2573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lIns="35991" tIns="35991" rIns="35991" bIns="35991" anchor="ctr">
            <a:sp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1DBBD6-0663-46B0-A6A1-E48775A76EE7}"/>
              </a:ext>
            </a:extLst>
          </p:cNvPr>
          <p:cNvSpPr txBox="1"/>
          <p:nvPr/>
        </p:nvSpPr>
        <p:spPr bwMode="auto">
          <a:xfrm>
            <a:off x="740025" y="3673953"/>
            <a:ext cx="974294" cy="60939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Frutiger Next Pro Light"/>
                <a:cs typeface="Arial" panose="020B0604020202020204" pitchFamily="34" charset="0"/>
              </a:rPr>
              <a:t>USER INTERACTS WITH THE BRAND DIGITALLY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B48C68-5932-4F1D-B1C4-B55AFFA2EC27}"/>
              </a:ext>
            </a:extLst>
          </p:cNvPr>
          <p:cNvSpPr/>
          <p:nvPr/>
        </p:nvSpPr>
        <p:spPr>
          <a:xfrm>
            <a:off x="1113524" y="3360256"/>
            <a:ext cx="9936239" cy="2573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sp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F6B59F4-94AC-458C-8C2F-8571DB1CCC57}"/>
              </a:ext>
            </a:extLst>
          </p:cNvPr>
          <p:cNvGrpSpPr/>
          <p:nvPr/>
        </p:nvGrpSpPr>
        <p:grpSpPr>
          <a:xfrm>
            <a:off x="930692" y="3302782"/>
            <a:ext cx="365665" cy="365665"/>
            <a:chOff x="930935" y="3302749"/>
            <a:chExt cx="365760" cy="36576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F75A71E-F761-43AA-A4D6-440114A0ACDC}"/>
                </a:ext>
              </a:extLst>
            </p:cNvPr>
            <p:cNvSpPr/>
            <p:nvPr/>
          </p:nvSpPr>
          <p:spPr>
            <a:xfrm>
              <a:off x="930935" y="3302749"/>
              <a:ext cx="365760" cy="36576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Frutiger Next Pro Light"/>
              </a:endParaRPr>
            </a:p>
          </p:txBody>
        </p:sp>
        <p:sp>
          <p:nvSpPr>
            <p:cNvPr id="47" name="Freeform 893">
              <a:extLst>
                <a:ext uri="{FF2B5EF4-FFF2-40B4-BE49-F238E27FC236}">
                  <a16:creationId xmlns:a16="http://schemas.microsoft.com/office/drawing/2014/main" id="{8CE5DB71-A8CD-44BD-A9DF-36C6CE2509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4827" y="3376365"/>
              <a:ext cx="220197" cy="218528"/>
            </a:xfrm>
            <a:custGeom>
              <a:avLst/>
              <a:gdLst>
                <a:gd name="T0" fmla="*/ 285 w 289"/>
                <a:gd name="T1" fmla="*/ 269 h 288"/>
                <a:gd name="T2" fmla="*/ 189 w 289"/>
                <a:gd name="T3" fmla="*/ 174 h 288"/>
                <a:gd name="T4" fmla="*/ 213 w 289"/>
                <a:gd name="T5" fmla="*/ 106 h 288"/>
                <a:gd name="T6" fmla="*/ 106 w 289"/>
                <a:gd name="T7" fmla="*/ 0 h 288"/>
                <a:gd name="T8" fmla="*/ 0 w 289"/>
                <a:gd name="T9" fmla="*/ 106 h 288"/>
                <a:gd name="T10" fmla="*/ 106 w 289"/>
                <a:gd name="T11" fmla="*/ 213 h 288"/>
                <a:gd name="T12" fmla="*/ 174 w 289"/>
                <a:gd name="T13" fmla="*/ 189 h 288"/>
                <a:gd name="T14" fmla="*/ 269 w 289"/>
                <a:gd name="T15" fmla="*/ 285 h 288"/>
                <a:gd name="T16" fmla="*/ 277 w 289"/>
                <a:gd name="T17" fmla="*/ 288 h 288"/>
                <a:gd name="T18" fmla="*/ 285 w 289"/>
                <a:gd name="T19" fmla="*/ 285 h 288"/>
                <a:gd name="T20" fmla="*/ 285 w 289"/>
                <a:gd name="T21" fmla="*/ 269 h 288"/>
                <a:gd name="T22" fmla="*/ 106 w 289"/>
                <a:gd name="T23" fmla="*/ 192 h 288"/>
                <a:gd name="T24" fmla="*/ 21 w 289"/>
                <a:gd name="T25" fmla="*/ 106 h 288"/>
                <a:gd name="T26" fmla="*/ 106 w 289"/>
                <a:gd name="T27" fmla="*/ 21 h 288"/>
                <a:gd name="T28" fmla="*/ 192 w 289"/>
                <a:gd name="T29" fmla="*/ 106 h 288"/>
                <a:gd name="T30" fmla="*/ 106 w 289"/>
                <a:gd name="T31" fmla="*/ 19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9" h="288">
                  <a:moveTo>
                    <a:pt x="285" y="269"/>
                  </a:moveTo>
                  <a:cubicBezTo>
                    <a:pt x="189" y="174"/>
                    <a:pt x="189" y="174"/>
                    <a:pt x="189" y="174"/>
                  </a:cubicBezTo>
                  <a:cubicBezTo>
                    <a:pt x="204" y="155"/>
                    <a:pt x="213" y="132"/>
                    <a:pt x="213" y="106"/>
                  </a:cubicBezTo>
                  <a:cubicBezTo>
                    <a:pt x="213" y="48"/>
                    <a:pt x="165" y="0"/>
                    <a:pt x="106" y="0"/>
                  </a:cubicBezTo>
                  <a:cubicBezTo>
                    <a:pt x="48" y="0"/>
                    <a:pt x="0" y="48"/>
                    <a:pt x="0" y="106"/>
                  </a:cubicBezTo>
                  <a:cubicBezTo>
                    <a:pt x="0" y="165"/>
                    <a:pt x="48" y="213"/>
                    <a:pt x="106" y="213"/>
                  </a:cubicBezTo>
                  <a:cubicBezTo>
                    <a:pt x="132" y="213"/>
                    <a:pt x="155" y="204"/>
                    <a:pt x="174" y="189"/>
                  </a:cubicBezTo>
                  <a:cubicBezTo>
                    <a:pt x="269" y="285"/>
                    <a:pt x="269" y="285"/>
                    <a:pt x="269" y="285"/>
                  </a:cubicBezTo>
                  <a:cubicBezTo>
                    <a:pt x="272" y="287"/>
                    <a:pt x="274" y="288"/>
                    <a:pt x="277" y="288"/>
                  </a:cubicBezTo>
                  <a:cubicBezTo>
                    <a:pt x="280" y="288"/>
                    <a:pt x="282" y="287"/>
                    <a:pt x="285" y="285"/>
                  </a:cubicBezTo>
                  <a:cubicBezTo>
                    <a:pt x="289" y="280"/>
                    <a:pt x="289" y="274"/>
                    <a:pt x="285" y="269"/>
                  </a:cubicBezTo>
                  <a:close/>
                  <a:moveTo>
                    <a:pt x="106" y="192"/>
                  </a:moveTo>
                  <a:cubicBezTo>
                    <a:pt x="59" y="192"/>
                    <a:pt x="21" y="153"/>
                    <a:pt x="21" y="106"/>
                  </a:cubicBezTo>
                  <a:cubicBezTo>
                    <a:pt x="21" y="59"/>
                    <a:pt x="59" y="21"/>
                    <a:pt x="106" y="21"/>
                  </a:cubicBezTo>
                  <a:cubicBezTo>
                    <a:pt x="153" y="21"/>
                    <a:pt x="192" y="59"/>
                    <a:pt x="192" y="106"/>
                  </a:cubicBezTo>
                  <a:cubicBezTo>
                    <a:pt x="192" y="153"/>
                    <a:pt x="153" y="192"/>
                    <a:pt x="106" y="19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GB" sz="1799" dirty="0">
                <a:solidFill>
                  <a:srgbClr val="000000"/>
                </a:solidFill>
                <a:latin typeface="Frutiger Next Pro Light"/>
              </a:endParaRPr>
            </a:p>
          </p:txBody>
        </p:sp>
      </p:grpSp>
      <p:sp>
        <p:nvSpPr>
          <p:cNvPr id="48" name="Freeform 552">
            <a:extLst>
              <a:ext uri="{FF2B5EF4-FFF2-40B4-BE49-F238E27FC236}">
                <a16:creationId xmlns:a16="http://schemas.microsoft.com/office/drawing/2014/main" id="{32ADA338-9EF1-41D6-BBFC-5B81B79134A7}"/>
              </a:ext>
            </a:extLst>
          </p:cNvPr>
          <p:cNvSpPr>
            <a:spLocks/>
          </p:cNvSpPr>
          <p:nvPr/>
        </p:nvSpPr>
        <p:spPr>
          <a:xfrm rot="15946458" flipV="1">
            <a:off x="1521857" y="3449133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276F24-215F-4E65-A808-1FAFE25BBEF0}"/>
              </a:ext>
            </a:extLst>
          </p:cNvPr>
          <p:cNvSpPr txBox="1"/>
          <p:nvPr/>
        </p:nvSpPr>
        <p:spPr bwMode="auto">
          <a:xfrm>
            <a:off x="2299707" y="3738706"/>
            <a:ext cx="1143637" cy="35086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Frutiger Next Pro Light"/>
                <a:cs typeface="Arial" panose="020B0604020202020204" pitchFamily="34" charset="0"/>
              </a:rPr>
              <a:t>UPDATES/PROVIDES CONTACT INFO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310F7D-D25D-4775-9720-49E610A25295}"/>
              </a:ext>
            </a:extLst>
          </p:cNvPr>
          <p:cNvSpPr txBox="1"/>
          <p:nvPr/>
        </p:nvSpPr>
        <p:spPr bwMode="auto">
          <a:xfrm>
            <a:off x="4128873" y="3749646"/>
            <a:ext cx="975561" cy="35407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Frutiger Next Pro Light"/>
                <a:cs typeface="Arial" panose="020B0604020202020204" pitchFamily="34" charset="0"/>
              </a:rPr>
              <a:t>FIRST POINT OF CONTACT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740B7-8634-4F56-93BA-6F7851487F1E}"/>
              </a:ext>
            </a:extLst>
          </p:cNvPr>
          <p:cNvSpPr txBox="1"/>
          <p:nvPr/>
        </p:nvSpPr>
        <p:spPr bwMode="auto">
          <a:xfrm>
            <a:off x="1596996" y="3806544"/>
            <a:ext cx="860835" cy="48333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b="1" dirty="0">
                <a:solidFill>
                  <a:srgbClr val="000000">
                    <a:lumMod val="50000"/>
                    <a:lumOff val="50000"/>
                  </a:srgbClr>
                </a:solidFill>
                <a:latin typeface="Frutiger Next Pro Light"/>
                <a:cs typeface="Arial" panose="020B0604020202020204" pitchFamily="34" charset="0"/>
              </a:rPr>
              <a:t>USER INTERESTS CAPTURED</a:t>
            </a:r>
          </a:p>
        </p:txBody>
      </p:sp>
      <p:sp>
        <p:nvSpPr>
          <p:cNvPr id="52" name="Freeform 571">
            <a:extLst>
              <a:ext uri="{FF2B5EF4-FFF2-40B4-BE49-F238E27FC236}">
                <a16:creationId xmlns:a16="http://schemas.microsoft.com/office/drawing/2014/main" id="{4C5BD1AC-4441-4CD7-8FA8-678D378E263D}"/>
              </a:ext>
            </a:extLst>
          </p:cNvPr>
          <p:cNvSpPr>
            <a:spLocks/>
          </p:cNvSpPr>
          <p:nvPr/>
        </p:nvSpPr>
        <p:spPr>
          <a:xfrm rot="15946458" flipV="1">
            <a:off x="2501927" y="3435770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53" name="Freeform 573">
            <a:extLst>
              <a:ext uri="{FF2B5EF4-FFF2-40B4-BE49-F238E27FC236}">
                <a16:creationId xmlns:a16="http://schemas.microsoft.com/office/drawing/2014/main" id="{B8031968-A839-47DE-8848-2173BBE024F1}"/>
              </a:ext>
            </a:extLst>
          </p:cNvPr>
          <p:cNvSpPr>
            <a:spLocks/>
          </p:cNvSpPr>
          <p:nvPr/>
        </p:nvSpPr>
        <p:spPr>
          <a:xfrm rot="15946458" flipV="1">
            <a:off x="6456920" y="3457073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95041E6-DA19-48BA-912A-79F4B77B13B2}"/>
              </a:ext>
            </a:extLst>
          </p:cNvPr>
          <p:cNvGrpSpPr>
            <a:grpSpLocks noChangeAspect="1"/>
          </p:cNvGrpSpPr>
          <p:nvPr/>
        </p:nvGrpSpPr>
        <p:grpSpPr>
          <a:xfrm>
            <a:off x="10038183" y="3298803"/>
            <a:ext cx="359906" cy="359888"/>
            <a:chOff x="5777372" y="4890676"/>
            <a:chExt cx="360000" cy="35998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EE98C95-90A6-4581-900D-38012257FD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7372" y="4890676"/>
              <a:ext cx="360000" cy="359982"/>
            </a:xfrm>
            <a:prstGeom prst="ellipse">
              <a:avLst/>
            </a:prstGeom>
            <a:solidFill>
              <a:schemeClr val="bg1">
                <a:lumMod val="90000"/>
              </a:schemeClr>
            </a:solidFill>
            <a:ln w="381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 defTabSz="9141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endParaRPr>
            </a:p>
          </p:txBody>
        </p:sp>
        <p:grpSp>
          <p:nvGrpSpPr>
            <p:cNvPr id="56" name="Group 68">
              <a:extLst>
                <a:ext uri="{FF2B5EF4-FFF2-40B4-BE49-F238E27FC236}">
                  <a16:creationId xmlns:a16="http://schemas.microsoft.com/office/drawing/2014/main" id="{C10350A5-8D7D-40A3-9E35-D98051F4CB9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85301" y="4898913"/>
              <a:ext cx="341151" cy="340913"/>
              <a:chOff x="-880" y="2413"/>
              <a:chExt cx="553" cy="557"/>
            </a:xfrm>
            <a:solidFill>
              <a:sysClr val="window" lastClr="FFFFFF">
                <a:lumMod val="50000"/>
              </a:sysClr>
            </a:solidFill>
          </p:grpSpPr>
          <p:sp>
            <p:nvSpPr>
              <p:cNvPr id="57" name="Rectangle 69">
                <a:extLst>
                  <a:ext uri="{FF2B5EF4-FFF2-40B4-BE49-F238E27FC236}">
                    <a16:creationId xmlns:a16="http://schemas.microsoft.com/office/drawing/2014/main" id="{547CC270-D5EC-4BA7-B5E8-8927B9CDB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611" y="2855"/>
                <a:ext cx="15" cy="6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1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1200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Freeform 70">
                <a:extLst>
                  <a:ext uri="{FF2B5EF4-FFF2-40B4-BE49-F238E27FC236}">
                    <a16:creationId xmlns:a16="http://schemas.microsoft.com/office/drawing/2014/main" id="{E9D4B6C3-72D8-46EE-B76C-6CE5095FE5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24" y="2829"/>
                <a:ext cx="46" cy="64"/>
              </a:xfrm>
              <a:custGeom>
                <a:avLst/>
                <a:gdLst>
                  <a:gd name="T0" fmla="*/ 142 w 203"/>
                  <a:gd name="T1" fmla="*/ 0 h 280"/>
                  <a:gd name="T2" fmla="*/ 203 w 203"/>
                  <a:gd name="T3" fmla="*/ 36 h 280"/>
                  <a:gd name="T4" fmla="*/ 61 w 203"/>
                  <a:gd name="T5" fmla="*/ 280 h 280"/>
                  <a:gd name="T6" fmla="*/ 0 w 203"/>
                  <a:gd name="T7" fmla="*/ 245 h 280"/>
                  <a:gd name="T8" fmla="*/ 142 w 203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80">
                    <a:moveTo>
                      <a:pt x="142" y="0"/>
                    </a:moveTo>
                    <a:lnTo>
                      <a:pt x="203" y="36"/>
                    </a:lnTo>
                    <a:lnTo>
                      <a:pt x="61" y="280"/>
                    </a:lnTo>
                    <a:lnTo>
                      <a:pt x="0" y="245"/>
                    </a:lnTo>
                    <a:lnTo>
                      <a:pt x="1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9141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1200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Freeform 71">
                <a:extLst>
                  <a:ext uri="{FF2B5EF4-FFF2-40B4-BE49-F238E27FC236}">
                    <a16:creationId xmlns:a16="http://schemas.microsoft.com/office/drawing/2014/main" id="{C6FF28B0-6E1D-4605-AEB8-9EE7ADE48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03" y="2570"/>
                <a:ext cx="63" cy="46"/>
              </a:xfrm>
              <a:custGeom>
                <a:avLst/>
                <a:gdLst>
                  <a:gd name="T0" fmla="*/ 35 w 280"/>
                  <a:gd name="T1" fmla="*/ 0 h 202"/>
                  <a:gd name="T2" fmla="*/ 280 w 280"/>
                  <a:gd name="T3" fmla="*/ 141 h 202"/>
                  <a:gd name="T4" fmla="*/ 244 w 280"/>
                  <a:gd name="T5" fmla="*/ 202 h 202"/>
                  <a:gd name="T6" fmla="*/ 0 w 280"/>
                  <a:gd name="T7" fmla="*/ 61 h 202"/>
                  <a:gd name="T8" fmla="*/ 35 w 280"/>
                  <a:gd name="T9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202">
                    <a:moveTo>
                      <a:pt x="35" y="0"/>
                    </a:moveTo>
                    <a:lnTo>
                      <a:pt x="280" y="141"/>
                    </a:lnTo>
                    <a:lnTo>
                      <a:pt x="244" y="202"/>
                    </a:lnTo>
                    <a:lnTo>
                      <a:pt x="0" y="61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9141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1200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Freeform 72">
                <a:extLst>
                  <a:ext uri="{FF2B5EF4-FFF2-40B4-BE49-F238E27FC236}">
                    <a16:creationId xmlns:a16="http://schemas.microsoft.com/office/drawing/2014/main" id="{5048560C-55D3-4C78-99F2-36FECAFE7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23" y="2489"/>
                <a:ext cx="45" cy="65"/>
              </a:xfrm>
              <a:custGeom>
                <a:avLst/>
                <a:gdLst>
                  <a:gd name="T0" fmla="*/ 61 w 202"/>
                  <a:gd name="T1" fmla="*/ 0 h 281"/>
                  <a:gd name="T2" fmla="*/ 202 w 202"/>
                  <a:gd name="T3" fmla="*/ 245 h 281"/>
                  <a:gd name="T4" fmla="*/ 141 w 202"/>
                  <a:gd name="T5" fmla="*/ 281 h 281"/>
                  <a:gd name="T6" fmla="*/ 0 w 202"/>
                  <a:gd name="T7" fmla="*/ 36 h 281"/>
                  <a:gd name="T8" fmla="*/ 61 w 202"/>
                  <a:gd name="T9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281">
                    <a:moveTo>
                      <a:pt x="61" y="0"/>
                    </a:moveTo>
                    <a:lnTo>
                      <a:pt x="202" y="245"/>
                    </a:lnTo>
                    <a:lnTo>
                      <a:pt x="141" y="281"/>
                    </a:lnTo>
                    <a:lnTo>
                      <a:pt x="0" y="36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9141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1200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Freeform 73">
                <a:extLst>
                  <a:ext uri="{FF2B5EF4-FFF2-40B4-BE49-F238E27FC236}">
                    <a16:creationId xmlns:a16="http://schemas.microsoft.com/office/drawing/2014/main" id="{EFBD785F-A29C-4DF6-8D4F-06E0D2687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29" y="2829"/>
                <a:ext cx="45" cy="64"/>
              </a:xfrm>
              <a:custGeom>
                <a:avLst/>
                <a:gdLst>
                  <a:gd name="T0" fmla="*/ 61 w 202"/>
                  <a:gd name="T1" fmla="*/ 0 h 280"/>
                  <a:gd name="T2" fmla="*/ 202 w 202"/>
                  <a:gd name="T3" fmla="*/ 245 h 280"/>
                  <a:gd name="T4" fmla="*/ 141 w 202"/>
                  <a:gd name="T5" fmla="*/ 280 h 280"/>
                  <a:gd name="T6" fmla="*/ 0 w 202"/>
                  <a:gd name="T7" fmla="*/ 35 h 280"/>
                  <a:gd name="T8" fmla="*/ 61 w 202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280">
                    <a:moveTo>
                      <a:pt x="61" y="0"/>
                    </a:moveTo>
                    <a:lnTo>
                      <a:pt x="202" y="245"/>
                    </a:lnTo>
                    <a:lnTo>
                      <a:pt x="141" y="280"/>
                    </a:lnTo>
                    <a:lnTo>
                      <a:pt x="0" y="35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9141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1200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Rectangle 74">
                <a:extLst>
                  <a:ext uri="{FF2B5EF4-FFF2-40B4-BE49-F238E27FC236}">
                    <a16:creationId xmlns:a16="http://schemas.microsoft.com/office/drawing/2014/main" id="{EE91627D-38C6-4AA2-8900-AFC52F18D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830" y="2683"/>
                <a:ext cx="64" cy="16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1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1200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Freeform 75">
                <a:extLst>
                  <a:ext uri="{FF2B5EF4-FFF2-40B4-BE49-F238E27FC236}">
                    <a16:creationId xmlns:a16="http://schemas.microsoft.com/office/drawing/2014/main" id="{1ED164ED-ED1C-48A2-894D-8B5119778E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06" y="2765"/>
                <a:ext cx="64" cy="46"/>
              </a:xfrm>
              <a:custGeom>
                <a:avLst/>
                <a:gdLst>
                  <a:gd name="T0" fmla="*/ 246 w 281"/>
                  <a:gd name="T1" fmla="*/ 0 h 201"/>
                  <a:gd name="T2" fmla="*/ 281 w 281"/>
                  <a:gd name="T3" fmla="*/ 61 h 201"/>
                  <a:gd name="T4" fmla="*/ 36 w 281"/>
                  <a:gd name="T5" fmla="*/ 201 h 201"/>
                  <a:gd name="T6" fmla="*/ 0 w 281"/>
                  <a:gd name="T7" fmla="*/ 140 h 201"/>
                  <a:gd name="T8" fmla="*/ 246 w 281"/>
                  <a:gd name="T9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1" h="201">
                    <a:moveTo>
                      <a:pt x="246" y="0"/>
                    </a:moveTo>
                    <a:lnTo>
                      <a:pt x="281" y="61"/>
                    </a:lnTo>
                    <a:lnTo>
                      <a:pt x="36" y="201"/>
                    </a:lnTo>
                    <a:lnTo>
                      <a:pt x="0" y="140"/>
                    </a:lnTo>
                    <a:lnTo>
                      <a:pt x="2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9141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1200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Freeform 76">
                <a:extLst>
                  <a:ext uri="{FF2B5EF4-FFF2-40B4-BE49-F238E27FC236}">
                    <a16:creationId xmlns:a16="http://schemas.microsoft.com/office/drawing/2014/main" id="{2A9E12AB-B1B7-4489-8FC8-FF04F0C008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80" y="2413"/>
                <a:ext cx="553" cy="557"/>
              </a:xfrm>
              <a:custGeom>
                <a:avLst/>
                <a:gdLst>
                  <a:gd name="T0" fmla="*/ 1215 w 2430"/>
                  <a:gd name="T1" fmla="*/ 0 h 2431"/>
                  <a:gd name="T2" fmla="*/ 0 w 2430"/>
                  <a:gd name="T3" fmla="*/ 1216 h 2431"/>
                  <a:gd name="T4" fmla="*/ 1215 w 2430"/>
                  <a:gd name="T5" fmla="*/ 2431 h 2431"/>
                  <a:gd name="T6" fmla="*/ 2430 w 2430"/>
                  <a:gd name="T7" fmla="*/ 1216 h 2431"/>
                  <a:gd name="T8" fmla="*/ 1215 w 2430"/>
                  <a:gd name="T9" fmla="*/ 0 h 2431"/>
                  <a:gd name="T10" fmla="*/ 1743 w 2430"/>
                  <a:gd name="T11" fmla="*/ 370 h 2431"/>
                  <a:gd name="T12" fmla="*/ 1602 w 2430"/>
                  <a:gd name="T13" fmla="*/ 615 h 2431"/>
                  <a:gd name="T14" fmla="*/ 1541 w 2430"/>
                  <a:gd name="T15" fmla="*/ 579 h 2431"/>
                  <a:gd name="T16" fmla="*/ 1682 w 2430"/>
                  <a:gd name="T17" fmla="*/ 335 h 2431"/>
                  <a:gd name="T18" fmla="*/ 1743 w 2430"/>
                  <a:gd name="T19" fmla="*/ 370 h 2431"/>
                  <a:gd name="T20" fmla="*/ 2061 w 2430"/>
                  <a:gd name="T21" fmla="*/ 687 h 2431"/>
                  <a:gd name="T22" fmla="*/ 2096 w 2430"/>
                  <a:gd name="T23" fmla="*/ 748 h 2431"/>
                  <a:gd name="T24" fmla="*/ 1851 w 2430"/>
                  <a:gd name="T25" fmla="*/ 890 h 2431"/>
                  <a:gd name="T26" fmla="*/ 1816 w 2430"/>
                  <a:gd name="T27" fmla="*/ 828 h 2431"/>
                  <a:gd name="T28" fmla="*/ 2061 w 2430"/>
                  <a:gd name="T29" fmla="*/ 687 h 2431"/>
                  <a:gd name="T30" fmla="*/ 1929 w 2430"/>
                  <a:gd name="T31" fmla="*/ 1180 h 2431"/>
                  <a:gd name="T32" fmla="*/ 2211 w 2430"/>
                  <a:gd name="T33" fmla="*/ 1180 h 2431"/>
                  <a:gd name="T34" fmla="*/ 2211 w 2430"/>
                  <a:gd name="T35" fmla="*/ 1251 h 2431"/>
                  <a:gd name="T36" fmla="*/ 1929 w 2430"/>
                  <a:gd name="T37" fmla="*/ 1251 h 2431"/>
                  <a:gd name="T38" fmla="*/ 1929 w 2430"/>
                  <a:gd name="T39" fmla="*/ 1180 h 2431"/>
                  <a:gd name="T40" fmla="*/ 1215 w 2430"/>
                  <a:gd name="T41" fmla="*/ 2262 h 2431"/>
                  <a:gd name="T42" fmla="*/ 169 w 2430"/>
                  <a:gd name="T43" fmla="*/ 1216 h 2431"/>
                  <a:gd name="T44" fmla="*/ 1180 w 2430"/>
                  <a:gd name="T45" fmla="*/ 171 h 2431"/>
                  <a:gd name="T46" fmla="*/ 1180 w 2430"/>
                  <a:gd name="T47" fmla="*/ 1216 h 2431"/>
                  <a:gd name="T48" fmla="*/ 1197 w 2430"/>
                  <a:gd name="T49" fmla="*/ 1246 h 2431"/>
                  <a:gd name="T50" fmla="*/ 2091 w 2430"/>
                  <a:gd name="T51" fmla="*/ 1786 h 2431"/>
                  <a:gd name="T52" fmla="*/ 1215 w 2430"/>
                  <a:gd name="T53" fmla="*/ 2262 h 2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30" h="2431">
                    <a:moveTo>
                      <a:pt x="1215" y="0"/>
                    </a:moveTo>
                    <a:cubicBezTo>
                      <a:pt x="545" y="0"/>
                      <a:pt x="0" y="545"/>
                      <a:pt x="0" y="1216"/>
                    </a:cubicBezTo>
                    <a:cubicBezTo>
                      <a:pt x="0" y="1886"/>
                      <a:pt x="545" y="2431"/>
                      <a:pt x="1215" y="2431"/>
                    </a:cubicBezTo>
                    <a:cubicBezTo>
                      <a:pt x="1885" y="2431"/>
                      <a:pt x="2430" y="1886"/>
                      <a:pt x="2430" y="1216"/>
                    </a:cubicBezTo>
                    <a:cubicBezTo>
                      <a:pt x="2430" y="545"/>
                      <a:pt x="1885" y="0"/>
                      <a:pt x="1215" y="0"/>
                    </a:cubicBezTo>
                    <a:close/>
                    <a:moveTo>
                      <a:pt x="1743" y="370"/>
                    </a:moveTo>
                    <a:lnTo>
                      <a:pt x="1602" y="615"/>
                    </a:lnTo>
                    <a:lnTo>
                      <a:pt x="1541" y="579"/>
                    </a:lnTo>
                    <a:lnTo>
                      <a:pt x="1682" y="335"/>
                    </a:lnTo>
                    <a:lnTo>
                      <a:pt x="1743" y="370"/>
                    </a:lnTo>
                    <a:close/>
                    <a:moveTo>
                      <a:pt x="2061" y="687"/>
                    </a:moveTo>
                    <a:lnTo>
                      <a:pt x="2096" y="748"/>
                    </a:lnTo>
                    <a:lnTo>
                      <a:pt x="1851" y="890"/>
                    </a:lnTo>
                    <a:lnTo>
                      <a:pt x="1816" y="828"/>
                    </a:lnTo>
                    <a:lnTo>
                      <a:pt x="2061" y="687"/>
                    </a:lnTo>
                    <a:close/>
                    <a:moveTo>
                      <a:pt x="1929" y="1180"/>
                    </a:moveTo>
                    <a:lnTo>
                      <a:pt x="2211" y="1180"/>
                    </a:lnTo>
                    <a:lnTo>
                      <a:pt x="2211" y="1251"/>
                    </a:lnTo>
                    <a:lnTo>
                      <a:pt x="1929" y="1251"/>
                    </a:lnTo>
                    <a:lnTo>
                      <a:pt x="1929" y="1180"/>
                    </a:lnTo>
                    <a:close/>
                    <a:moveTo>
                      <a:pt x="1215" y="2262"/>
                    </a:moveTo>
                    <a:cubicBezTo>
                      <a:pt x="638" y="2262"/>
                      <a:pt x="169" y="1792"/>
                      <a:pt x="169" y="1216"/>
                    </a:cubicBezTo>
                    <a:cubicBezTo>
                      <a:pt x="169" y="651"/>
                      <a:pt x="619" y="189"/>
                      <a:pt x="1180" y="171"/>
                    </a:cubicBezTo>
                    <a:lnTo>
                      <a:pt x="1180" y="1216"/>
                    </a:lnTo>
                    <a:cubicBezTo>
                      <a:pt x="1180" y="1228"/>
                      <a:pt x="1186" y="1239"/>
                      <a:pt x="1197" y="1246"/>
                    </a:cubicBezTo>
                    <a:lnTo>
                      <a:pt x="2091" y="1786"/>
                    </a:lnTo>
                    <a:cubicBezTo>
                      <a:pt x="1904" y="2072"/>
                      <a:pt x="1581" y="2262"/>
                      <a:pt x="1215" y="2262"/>
                    </a:cubicBezTo>
                    <a:close/>
                  </a:path>
                </a:pathLst>
              </a:custGeom>
              <a:solidFill>
                <a:sysClr val="window" lastClr="FFFFFF">
                  <a:lumMod val="50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9141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1200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D24EBEF-CBF0-421F-9686-86E7F3A99712}"/>
              </a:ext>
            </a:extLst>
          </p:cNvPr>
          <p:cNvGrpSpPr/>
          <p:nvPr/>
        </p:nvGrpSpPr>
        <p:grpSpPr>
          <a:xfrm>
            <a:off x="1773252" y="3313040"/>
            <a:ext cx="365665" cy="365665"/>
            <a:chOff x="5070326" y="3313875"/>
            <a:chExt cx="365760" cy="36576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75C3B00-0E9A-4160-8CCF-F62955DCAD6D}"/>
                </a:ext>
              </a:extLst>
            </p:cNvPr>
            <p:cNvSpPr/>
            <p:nvPr/>
          </p:nvSpPr>
          <p:spPr>
            <a:xfrm>
              <a:off x="5070326" y="3313875"/>
              <a:ext cx="365760" cy="36576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Frutiger Next Pro Light"/>
              </a:endParaRPr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9E948819-3249-4628-A9E3-DAB0D0B16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1766" y="3348497"/>
              <a:ext cx="182880" cy="274320"/>
            </a:xfrm>
            <a:custGeom>
              <a:avLst/>
              <a:gdLst>
                <a:gd name="T0" fmla="*/ 230 w 265"/>
                <a:gd name="T1" fmla="*/ 320 h 320"/>
                <a:gd name="T2" fmla="*/ 222 w 265"/>
                <a:gd name="T3" fmla="*/ 302 h 320"/>
                <a:gd name="T4" fmla="*/ 240 w 265"/>
                <a:gd name="T5" fmla="*/ 192 h 320"/>
                <a:gd name="T6" fmla="*/ 219 w 265"/>
                <a:gd name="T7" fmla="*/ 190 h 320"/>
                <a:gd name="T8" fmla="*/ 209 w 265"/>
                <a:gd name="T9" fmla="*/ 202 h 320"/>
                <a:gd name="T10" fmla="*/ 209 w 265"/>
                <a:gd name="T11" fmla="*/ 202 h 320"/>
                <a:gd name="T12" fmla="*/ 198 w 265"/>
                <a:gd name="T13" fmla="*/ 181 h 320"/>
                <a:gd name="T14" fmla="*/ 177 w 265"/>
                <a:gd name="T15" fmla="*/ 181 h 320"/>
                <a:gd name="T16" fmla="*/ 166 w 265"/>
                <a:gd name="T17" fmla="*/ 202 h 320"/>
                <a:gd name="T18" fmla="*/ 155 w 265"/>
                <a:gd name="T19" fmla="*/ 160 h 320"/>
                <a:gd name="T20" fmla="*/ 134 w 265"/>
                <a:gd name="T21" fmla="*/ 160 h 320"/>
                <a:gd name="T22" fmla="*/ 123 w 265"/>
                <a:gd name="T23" fmla="*/ 202 h 320"/>
                <a:gd name="T24" fmla="*/ 113 w 265"/>
                <a:gd name="T25" fmla="*/ 106 h 320"/>
                <a:gd name="T26" fmla="*/ 91 w 265"/>
                <a:gd name="T27" fmla="*/ 106 h 320"/>
                <a:gd name="T28" fmla="*/ 85 w 265"/>
                <a:gd name="T29" fmla="*/ 244 h 320"/>
                <a:gd name="T30" fmla="*/ 41 w 265"/>
                <a:gd name="T31" fmla="*/ 185 h 320"/>
                <a:gd name="T32" fmla="*/ 27 w 265"/>
                <a:gd name="T33" fmla="*/ 181 h 320"/>
                <a:gd name="T34" fmla="*/ 27 w 265"/>
                <a:gd name="T35" fmla="*/ 199 h 320"/>
                <a:gd name="T36" fmla="*/ 100 w 265"/>
                <a:gd name="T37" fmla="*/ 315 h 320"/>
                <a:gd name="T38" fmla="*/ 86 w 265"/>
                <a:gd name="T39" fmla="*/ 318 h 320"/>
                <a:gd name="T40" fmla="*/ 18 w 265"/>
                <a:gd name="T41" fmla="*/ 162 h 320"/>
                <a:gd name="T42" fmla="*/ 61 w 265"/>
                <a:gd name="T43" fmla="*/ 176 h 320"/>
                <a:gd name="T44" fmla="*/ 70 w 265"/>
                <a:gd name="T45" fmla="*/ 106 h 320"/>
                <a:gd name="T46" fmla="*/ 134 w 265"/>
                <a:gd name="T47" fmla="*/ 106 h 320"/>
                <a:gd name="T48" fmla="*/ 145 w 265"/>
                <a:gd name="T49" fmla="*/ 128 h 320"/>
                <a:gd name="T50" fmla="*/ 187 w 265"/>
                <a:gd name="T51" fmla="*/ 149 h 320"/>
                <a:gd name="T52" fmla="*/ 230 w 265"/>
                <a:gd name="T53" fmla="*/ 160 h 320"/>
                <a:gd name="T54" fmla="*/ 262 w 265"/>
                <a:gd name="T55" fmla="*/ 234 h 320"/>
                <a:gd name="T56" fmla="*/ 102 w 265"/>
                <a:gd name="T57" fmla="*/ 53 h 320"/>
                <a:gd name="T58" fmla="*/ 113 w 265"/>
                <a:gd name="T59" fmla="*/ 10 h 320"/>
                <a:gd name="T60" fmla="*/ 91 w 265"/>
                <a:gd name="T61" fmla="*/ 10 h 320"/>
                <a:gd name="T62" fmla="*/ 102 w 265"/>
                <a:gd name="T63" fmla="*/ 53 h 320"/>
                <a:gd name="T64" fmla="*/ 142 w 265"/>
                <a:gd name="T65" fmla="*/ 61 h 320"/>
                <a:gd name="T66" fmla="*/ 163 w 265"/>
                <a:gd name="T67" fmla="*/ 24 h 320"/>
                <a:gd name="T68" fmla="*/ 126 w 265"/>
                <a:gd name="T69" fmla="*/ 45 h 320"/>
                <a:gd name="T70" fmla="*/ 134 w 265"/>
                <a:gd name="T71" fmla="*/ 64 h 320"/>
                <a:gd name="T72" fmla="*/ 70 w 265"/>
                <a:gd name="T73" fmla="*/ 64 h 320"/>
                <a:gd name="T74" fmla="*/ 78 w 265"/>
                <a:gd name="T75" fmla="*/ 45 h 320"/>
                <a:gd name="T76" fmla="*/ 41 w 265"/>
                <a:gd name="T77" fmla="*/ 24 h 320"/>
                <a:gd name="T78" fmla="*/ 62 w 265"/>
                <a:gd name="T79" fmla="*/ 61 h 320"/>
                <a:gd name="T80" fmla="*/ 155 w 265"/>
                <a:gd name="T81" fmla="*/ 96 h 320"/>
                <a:gd name="T82" fmla="*/ 187 w 265"/>
                <a:gd name="T83" fmla="*/ 85 h 320"/>
                <a:gd name="T84" fmla="*/ 155 w 265"/>
                <a:gd name="T85" fmla="*/ 74 h 320"/>
                <a:gd name="T86" fmla="*/ 27 w 265"/>
                <a:gd name="T87" fmla="*/ 96 h 320"/>
                <a:gd name="T88" fmla="*/ 59 w 265"/>
                <a:gd name="T89" fmla="*/ 85 h 320"/>
                <a:gd name="T90" fmla="*/ 27 w 265"/>
                <a:gd name="T91" fmla="*/ 74 h 320"/>
                <a:gd name="T92" fmla="*/ 27 w 265"/>
                <a:gd name="T93" fmla="*/ 9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320">
                  <a:moveTo>
                    <a:pt x="238" y="316"/>
                  </a:moveTo>
                  <a:cubicBezTo>
                    <a:pt x="236" y="318"/>
                    <a:pt x="233" y="320"/>
                    <a:pt x="230" y="320"/>
                  </a:cubicBezTo>
                  <a:cubicBezTo>
                    <a:pt x="227" y="320"/>
                    <a:pt x="225" y="319"/>
                    <a:pt x="223" y="317"/>
                  </a:cubicBezTo>
                  <a:cubicBezTo>
                    <a:pt x="218" y="313"/>
                    <a:pt x="218" y="307"/>
                    <a:pt x="222" y="302"/>
                  </a:cubicBezTo>
                  <a:cubicBezTo>
                    <a:pt x="243" y="277"/>
                    <a:pt x="240" y="236"/>
                    <a:pt x="240" y="235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40" y="186"/>
                    <a:pt x="235" y="181"/>
                    <a:pt x="230" y="181"/>
                  </a:cubicBezTo>
                  <a:cubicBezTo>
                    <a:pt x="224" y="181"/>
                    <a:pt x="220" y="185"/>
                    <a:pt x="219" y="190"/>
                  </a:cubicBezTo>
                  <a:cubicBezTo>
                    <a:pt x="219" y="192"/>
                    <a:pt x="219" y="192"/>
                    <a:pt x="219" y="192"/>
                  </a:cubicBezTo>
                  <a:cubicBezTo>
                    <a:pt x="219" y="198"/>
                    <a:pt x="215" y="202"/>
                    <a:pt x="209" y="202"/>
                  </a:cubicBezTo>
                  <a:cubicBezTo>
                    <a:pt x="209" y="202"/>
                    <a:pt x="209" y="202"/>
                    <a:pt x="209" y="202"/>
                  </a:cubicBezTo>
                  <a:cubicBezTo>
                    <a:pt x="209" y="202"/>
                    <a:pt x="209" y="202"/>
                    <a:pt x="209" y="202"/>
                  </a:cubicBezTo>
                  <a:cubicBezTo>
                    <a:pt x="203" y="202"/>
                    <a:pt x="198" y="198"/>
                    <a:pt x="198" y="192"/>
                  </a:cubicBezTo>
                  <a:cubicBezTo>
                    <a:pt x="198" y="181"/>
                    <a:pt x="198" y="181"/>
                    <a:pt x="198" y="181"/>
                  </a:cubicBezTo>
                  <a:cubicBezTo>
                    <a:pt x="198" y="175"/>
                    <a:pt x="193" y="170"/>
                    <a:pt x="187" y="170"/>
                  </a:cubicBezTo>
                  <a:cubicBezTo>
                    <a:pt x="181" y="170"/>
                    <a:pt x="177" y="175"/>
                    <a:pt x="177" y="181"/>
                  </a:cubicBezTo>
                  <a:cubicBezTo>
                    <a:pt x="177" y="192"/>
                    <a:pt x="177" y="192"/>
                    <a:pt x="177" y="192"/>
                  </a:cubicBezTo>
                  <a:cubicBezTo>
                    <a:pt x="177" y="198"/>
                    <a:pt x="172" y="202"/>
                    <a:pt x="166" y="202"/>
                  </a:cubicBezTo>
                  <a:cubicBezTo>
                    <a:pt x="160" y="202"/>
                    <a:pt x="155" y="198"/>
                    <a:pt x="155" y="192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5" y="154"/>
                    <a:pt x="151" y="149"/>
                    <a:pt x="145" y="149"/>
                  </a:cubicBezTo>
                  <a:cubicBezTo>
                    <a:pt x="139" y="149"/>
                    <a:pt x="134" y="154"/>
                    <a:pt x="134" y="160"/>
                  </a:cubicBezTo>
                  <a:cubicBezTo>
                    <a:pt x="134" y="192"/>
                    <a:pt x="134" y="192"/>
                    <a:pt x="134" y="192"/>
                  </a:cubicBezTo>
                  <a:cubicBezTo>
                    <a:pt x="134" y="198"/>
                    <a:pt x="129" y="202"/>
                    <a:pt x="123" y="202"/>
                  </a:cubicBezTo>
                  <a:cubicBezTo>
                    <a:pt x="117" y="202"/>
                    <a:pt x="113" y="198"/>
                    <a:pt x="113" y="192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13" y="100"/>
                    <a:pt x="108" y="96"/>
                    <a:pt x="102" y="96"/>
                  </a:cubicBezTo>
                  <a:cubicBezTo>
                    <a:pt x="96" y="96"/>
                    <a:pt x="91" y="100"/>
                    <a:pt x="91" y="106"/>
                  </a:cubicBezTo>
                  <a:cubicBezTo>
                    <a:pt x="91" y="234"/>
                    <a:pt x="91" y="234"/>
                    <a:pt x="91" y="234"/>
                  </a:cubicBezTo>
                  <a:cubicBezTo>
                    <a:pt x="91" y="239"/>
                    <a:pt x="89" y="242"/>
                    <a:pt x="85" y="244"/>
                  </a:cubicBezTo>
                  <a:cubicBezTo>
                    <a:pt x="81" y="246"/>
                    <a:pt x="77" y="245"/>
                    <a:pt x="74" y="242"/>
                  </a:cubicBezTo>
                  <a:cubicBezTo>
                    <a:pt x="60" y="230"/>
                    <a:pt x="44" y="192"/>
                    <a:pt x="41" y="185"/>
                  </a:cubicBezTo>
                  <a:cubicBezTo>
                    <a:pt x="40" y="183"/>
                    <a:pt x="38" y="181"/>
                    <a:pt x="35" y="180"/>
                  </a:cubicBezTo>
                  <a:cubicBezTo>
                    <a:pt x="33" y="180"/>
                    <a:pt x="30" y="180"/>
                    <a:pt x="27" y="181"/>
                  </a:cubicBezTo>
                  <a:cubicBezTo>
                    <a:pt x="23" y="183"/>
                    <a:pt x="23" y="192"/>
                    <a:pt x="26" y="198"/>
                  </a:cubicBezTo>
                  <a:cubicBezTo>
                    <a:pt x="26" y="198"/>
                    <a:pt x="27" y="198"/>
                    <a:pt x="27" y="199"/>
                  </a:cubicBezTo>
                  <a:cubicBezTo>
                    <a:pt x="27" y="199"/>
                    <a:pt x="54" y="273"/>
                    <a:pt x="97" y="300"/>
                  </a:cubicBezTo>
                  <a:cubicBezTo>
                    <a:pt x="102" y="303"/>
                    <a:pt x="103" y="310"/>
                    <a:pt x="100" y="315"/>
                  </a:cubicBezTo>
                  <a:cubicBezTo>
                    <a:pt x="98" y="318"/>
                    <a:pt x="95" y="320"/>
                    <a:pt x="91" y="320"/>
                  </a:cubicBezTo>
                  <a:cubicBezTo>
                    <a:pt x="89" y="320"/>
                    <a:pt x="87" y="319"/>
                    <a:pt x="86" y="318"/>
                  </a:cubicBezTo>
                  <a:cubicBezTo>
                    <a:pt x="38" y="288"/>
                    <a:pt x="10" y="214"/>
                    <a:pt x="7" y="207"/>
                  </a:cubicBezTo>
                  <a:cubicBezTo>
                    <a:pt x="0" y="191"/>
                    <a:pt x="2" y="170"/>
                    <a:pt x="18" y="162"/>
                  </a:cubicBezTo>
                  <a:cubicBezTo>
                    <a:pt x="25" y="158"/>
                    <a:pt x="34" y="157"/>
                    <a:pt x="42" y="160"/>
                  </a:cubicBezTo>
                  <a:cubicBezTo>
                    <a:pt x="50" y="163"/>
                    <a:pt x="57" y="169"/>
                    <a:pt x="61" y="176"/>
                  </a:cubicBezTo>
                  <a:cubicBezTo>
                    <a:pt x="63" y="183"/>
                    <a:pt x="66" y="190"/>
                    <a:pt x="70" y="197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89"/>
                    <a:pt x="84" y="74"/>
                    <a:pt x="102" y="74"/>
                  </a:cubicBezTo>
                  <a:cubicBezTo>
                    <a:pt x="120" y="74"/>
                    <a:pt x="134" y="89"/>
                    <a:pt x="134" y="106"/>
                  </a:cubicBezTo>
                  <a:cubicBezTo>
                    <a:pt x="134" y="130"/>
                    <a:pt x="134" y="130"/>
                    <a:pt x="134" y="130"/>
                  </a:cubicBezTo>
                  <a:cubicBezTo>
                    <a:pt x="137" y="128"/>
                    <a:pt x="141" y="128"/>
                    <a:pt x="145" y="128"/>
                  </a:cubicBezTo>
                  <a:cubicBezTo>
                    <a:pt x="159" y="128"/>
                    <a:pt x="172" y="138"/>
                    <a:pt x="175" y="151"/>
                  </a:cubicBezTo>
                  <a:cubicBezTo>
                    <a:pt x="179" y="150"/>
                    <a:pt x="183" y="149"/>
                    <a:pt x="187" y="149"/>
                  </a:cubicBezTo>
                  <a:cubicBezTo>
                    <a:pt x="199" y="149"/>
                    <a:pt x="209" y="155"/>
                    <a:pt x="214" y="164"/>
                  </a:cubicBezTo>
                  <a:cubicBezTo>
                    <a:pt x="219" y="161"/>
                    <a:pt x="224" y="160"/>
                    <a:pt x="230" y="160"/>
                  </a:cubicBezTo>
                  <a:cubicBezTo>
                    <a:pt x="247" y="160"/>
                    <a:pt x="262" y="174"/>
                    <a:pt x="262" y="192"/>
                  </a:cubicBezTo>
                  <a:cubicBezTo>
                    <a:pt x="262" y="234"/>
                    <a:pt x="262" y="234"/>
                    <a:pt x="262" y="234"/>
                  </a:cubicBezTo>
                  <a:cubicBezTo>
                    <a:pt x="262" y="236"/>
                    <a:pt x="265" y="284"/>
                    <a:pt x="238" y="316"/>
                  </a:cubicBezTo>
                  <a:close/>
                  <a:moveTo>
                    <a:pt x="102" y="53"/>
                  </a:moveTo>
                  <a:cubicBezTo>
                    <a:pt x="108" y="53"/>
                    <a:pt x="113" y="48"/>
                    <a:pt x="113" y="42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4"/>
                    <a:pt x="108" y="0"/>
                    <a:pt x="102" y="0"/>
                  </a:cubicBezTo>
                  <a:cubicBezTo>
                    <a:pt x="96" y="0"/>
                    <a:pt x="91" y="4"/>
                    <a:pt x="91" y="10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1" y="48"/>
                    <a:pt x="96" y="53"/>
                    <a:pt x="102" y="53"/>
                  </a:cubicBezTo>
                  <a:close/>
                  <a:moveTo>
                    <a:pt x="134" y="64"/>
                  </a:moveTo>
                  <a:cubicBezTo>
                    <a:pt x="137" y="64"/>
                    <a:pt x="139" y="63"/>
                    <a:pt x="142" y="61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7" y="35"/>
                    <a:pt x="167" y="28"/>
                    <a:pt x="163" y="24"/>
                  </a:cubicBezTo>
                  <a:cubicBezTo>
                    <a:pt x="159" y="20"/>
                    <a:pt x="152" y="20"/>
                    <a:pt x="148" y="24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2" y="50"/>
                    <a:pt x="122" y="56"/>
                    <a:pt x="126" y="61"/>
                  </a:cubicBezTo>
                  <a:cubicBezTo>
                    <a:pt x="129" y="63"/>
                    <a:pt x="131" y="64"/>
                    <a:pt x="134" y="64"/>
                  </a:cubicBezTo>
                  <a:close/>
                  <a:moveTo>
                    <a:pt x="62" y="61"/>
                  </a:moveTo>
                  <a:cubicBezTo>
                    <a:pt x="65" y="63"/>
                    <a:pt x="67" y="64"/>
                    <a:pt x="70" y="64"/>
                  </a:cubicBezTo>
                  <a:cubicBezTo>
                    <a:pt x="73" y="64"/>
                    <a:pt x="75" y="63"/>
                    <a:pt x="78" y="61"/>
                  </a:cubicBezTo>
                  <a:cubicBezTo>
                    <a:pt x="82" y="56"/>
                    <a:pt x="82" y="50"/>
                    <a:pt x="78" y="45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2" y="20"/>
                    <a:pt x="45" y="20"/>
                    <a:pt x="41" y="24"/>
                  </a:cubicBezTo>
                  <a:cubicBezTo>
                    <a:pt x="37" y="28"/>
                    <a:pt x="37" y="35"/>
                    <a:pt x="41" y="39"/>
                  </a:cubicBezTo>
                  <a:lnTo>
                    <a:pt x="62" y="61"/>
                  </a:lnTo>
                  <a:close/>
                  <a:moveTo>
                    <a:pt x="145" y="85"/>
                  </a:moveTo>
                  <a:cubicBezTo>
                    <a:pt x="145" y="91"/>
                    <a:pt x="149" y="96"/>
                    <a:pt x="15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83" y="96"/>
                    <a:pt x="187" y="91"/>
                    <a:pt x="187" y="85"/>
                  </a:cubicBezTo>
                  <a:cubicBezTo>
                    <a:pt x="187" y="79"/>
                    <a:pt x="183" y="74"/>
                    <a:pt x="177" y="7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49" y="74"/>
                    <a:pt x="145" y="79"/>
                    <a:pt x="145" y="85"/>
                  </a:cubicBezTo>
                  <a:close/>
                  <a:moveTo>
                    <a:pt x="27" y="96"/>
                  </a:moveTo>
                  <a:cubicBezTo>
                    <a:pt x="49" y="96"/>
                    <a:pt x="49" y="96"/>
                    <a:pt x="49" y="96"/>
                  </a:cubicBezTo>
                  <a:cubicBezTo>
                    <a:pt x="55" y="96"/>
                    <a:pt x="59" y="91"/>
                    <a:pt x="59" y="85"/>
                  </a:cubicBezTo>
                  <a:cubicBezTo>
                    <a:pt x="59" y="79"/>
                    <a:pt x="55" y="74"/>
                    <a:pt x="49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1" y="74"/>
                    <a:pt x="17" y="79"/>
                    <a:pt x="17" y="85"/>
                  </a:cubicBezTo>
                  <a:cubicBezTo>
                    <a:pt x="17" y="91"/>
                    <a:pt x="21" y="96"/>
                    <a:pt x="27" y="9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GB" sz="1799" dirty="0">
                <a:solidFill>
                  <a:srgbClr val="000000"/>
                </a:solidFill>
                <a:latin typeface="Frutiger Next Pro Light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15B3987-1754-48AD-A256-CAEF7421F6F5}"/>
              </a:ext>
            </a:extLst>
          </p:cNvPr>
          <p:cNvGrpSpPr/>
          <p:nvPr/>
        </p:nvGrpSpPr>
        <p:grpSpPr>
          <a:xfrm>
            <a:off x="10398090" y="3318106"/>
            <a:ext cx="1070112" cy="740111"/>
            <a:chOff x="10400798" y="3318077"/>
            <a:chExt cx="1070391" cy="74030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64DB0BA-179C-4829-BC46-9A4ED1048C38}"/>
                </a:ext>
              </a:extLst>
            </p:cNvPr>
            <p:cNvSpPr txBox="1"/>
            <p:nvPr/>
          </p:nvSpPr>
          <p:spPr bwMode="auto">
            <a:xfrm>
              <a:off x="10400798" y="3707516"/>
              <a:ext cx="1070391" cy="35086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 defTabSz="914126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050" b="1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Frutiger Next Pro Light"/>
                  <a:cs typeface="Arial" panose="020B0604020202020204" pitchFamily="34" charset="0"/>
                </a:rPr>
                <a:t>COMING BACK TO THE WEBSITE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71FDD31-4715-4053-864A-39D5ED691071}"/>
                </a:ext>
              </a:extLst>
            </p:cNvPr>
            <p:cNvSpPr/>
            <p:nvPr/>
          </p:nvSpPr>
          <p:spPr>
            <a:xfrm>
              <a:off x="10740134" y="3318077"/>
              <a:ext cx="365760" cy="36576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Frutiger Next Pro Light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6F37EF8-616E-4857-ADAB-D515F641F1F7}"/>
                </a:ext>
              </a:extLst>
            </p:cNvPr>
            <p:cNvSpPr/>
            <p:nvPr/>
          </p:nvSpPr>
          <p:spPr>
            <a:xfrm>
              <a:off x="11193015" y="3371281"/>
              <a:ext cx="108000" cy="257369"/>
            </a:xfrm>
            <a:prstGeom prst="rect">
              <a:avLst/>
            </a:prstGeom>
            <a:solidFill>
              <a:srgbClr val="81BC00"/>
            </a:solidFill>
            <a:ln w="12700" cap="flat" cmpd="sng" algn="ctr">
              <a:noFill/>
              <a:prstDash val="solid"/>
            </a:ln>
            <a:effectLst/>
          </p:spPr>
          <p:txBody>
            <a:bodyPr lIns="35991" tIns="35991" rIns="35991" bIns="35991" anchor="ctr">
              <a:spAutoFit/>
            </a:bodyPr>
            <a:lstStyle/>
            <a:p>
              <a:pPr algn="ctr" defTabSz="9141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 err="1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FFEF4A5-936B-429B-9B40-DB2D408F0A7B}"/>
                </a:ext>
              </a:extLst>
            </p:cNvPr>
            <p:cNvSpPr/>
            <p:nvPr/>
          </p:nvSpPr>
          <p:spPr>
            <a:xfrm>
              <a:off x="11363189" y="3376386"/>
              <a:ext cx="108000" cy="257369"/>
            </a:xfrm>
            <a:prstGeom prst="rect">
              <a:avLst/>
            </a:prstGeom>
            <a:solidFill>
              <a:srgbClr val="81BC00"/>
            </a:solidFill>
            <a:ln w="12700" cap="flat" cmpd="sng" algn="ctr">
              <a:noFill/>
              <a:prstDash val="solid"/>
            </a:ln>
            <a:effectLst/>
          </p:spPr>
          <p:txBody>
            <a:bodyPr lIns="35991" tIns="35991" rIns="35991" bIns="35991" anchor="ctr">
              <a:spAutoFit/>
            </a:bodyPr>
            <a:lstStyle/>
            <a:p>
              <a:pPr algn="ctr" defTabSz="9141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 err="1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endParaRPr>
            </a:p>
          </p:txBody>
        </p:sp>
        <p:sp>
          <p:nvSpPr>
            <p:cNvPr id="73" name="Freeform 207">
              <a:extLst>
                <a:ext uri="{FF2B5EF4-FFF2-40B4-BE49-F238E27FC236}">
                  <a16:creationId xmlns:a16="http://schemas.microsoft.com/office/drawing/2014/main" id="{294D8229-9C36-4632-BA59-782E6EA67BB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860569" y="3392957"/>
              <a:ext cx="124891" cy="216000"/>
            </a:xfrm>
            <a:custGeom>
              <a:avLst/>
              <a:gdLst>
                <a:gd name="T0" fmla="*/ 10710863 w 244"/>
                <a:gd name="T1" fmla="*/ 27986159 h 420"/>
                <a:gd name="T2" fmla="*/ 10710863 w 244"/>
                <a:gd name="T3" fmla="*/ 24169973 h 420"/>
                <a:gd name="T4" fmla="*/ 13861256 w 244"/>
                <a:gd name="T5" fmla="*/ 18445296 h 420"/>
                <a:gd name="T6" fmla="*/ 18271331 w 244"/>
                <a:gd name="T7" fmla="*/ 13357048 h 420"/>
                <a:gd name="T8" fmla="*/ 24571325 w 244"/>
                <a:gd name="T9" fmla="*/ 10176495 h 420"/>
                <a:gd name="T10" fmla="*/ 126638050 w 244"/>
                <a:gd name="T11" fmla="*/ 10176495 h 420"/>
                <a:gd name="T12" fmla="*/ 129788444 w 244"/>
                <a:gd name="T13" fmla="*/ 10176495 h 420"/>
                <a:gd name="T14" fmla="*/ 136718675 w 244"/>
                <a:gd name="T15" fmla="*/ 13357048 h 420"/>
                <a:gd name="T16" fmla="*/ 140498513 w 244"/>
                <a:gd name="T17" fmla="*/ 18445296 h 420"/>
                <a:gd name="T18" fmla="*/ 143018669 w 244"/>
                <a:gd name="T19" fmla="*/ 24169973 h 420"/>
                <a:gd name="T20" fmla="*/ 143018669 w 244"/>
                <a:gd name="T21" fmla="*/ 35619327 h 420"/>
                <a:gd name="T22" fmla="*/ 143018669 w 244"/>
                <a:gd name="T23" fmla="*/ 239792834 h 420"/>
                <a:gd name="T24" fmla="*/ 143018669 w 244"/>
                <a:gd name="T25" fmla="*/ 242973387 h 420"/>
                <a:gd name="T26" fmla="*/ 140498513 w 244"/>
                <a:gd name="T27" fmla="*/ 248698065 h 420"/>
                <a:gd name="T28" fmla="*/ 136718675 w 244"/>
                <a:gd name="T29" fmla="*/ 253786312 h 420"/>
                <a:gd name="T30" fmla="*/ 129788444 w 244"/>
                <a:gd name="T31" fmla="*/ 256330436 h 420"/>
                <a:gd name="T32" fmla="*/ 27091481 w 244"/>
                <a:gd name="T33" fmla="*/ 256330436 h 420"/>
                <a:gd name="T34" fmla="*/ 24571325 w 244"/>
                <a:gd name="T35" fmla="*/ 256330436 h 420"/>
                <a:gd name="T36" fmla="*/ 18271331 w 244"/>
                <a:gd name="T37" fmla="*/ 253786312 h 420"/>
                <a:gd name="T38" fmla="*/ 13861256 w 244"/>
                <a:gd name="T39" fmla="*/ 248698065 h 420"/>
                <a:gd name="T40" fmla="*/ 10710863 w 244"/>
                <a:gd name="T41" fmla="*/ 242973387 h 420"/>
                <a:gd name="T42" fmla="*/ 10710863 w 244"/>
                <a:gd name="T43" fmla="*/ 216259291 h 420"/>
                <a:gd name="T44" fmla="*/ 143018669 w 244"/>
                <a:gd name="T45" fmla="*/ 239792834 h 420"/>
                <a:gd name="T46" fmla="*/ 143018669 w 244"/>
                <a:gd name="T47" fmla="*/ 46432252 h 420"/>
                <a:gd name="T48" fmla="*/ 10710863 w 244"/>
                <a:gd name="T49" fmla="*/ 205445568 h 420"/>
                <a:gd name="T50" fmla="*/ 126638050 w 244"/>
                <a:gd name="T51" fmla="*/ 0 h 420"/>
                <a:gd name="T52" fmla="*/ 27091481 w 244"/>
                <a:gd name="T53" fmla="*/ 0 h 420"/>
                <a:gd name="T54" fmla="*/ 16381413 w 244"/>
                <a:gd name="T55" fmla="*/ 1908492 h 420"/>
                <a:gd name="T56" fmla="*/ 8190706 w 244"/>
                <a:gd name="T57" fmla="*/ 7632371 h 420"/>
                <a:gd name="T58" fmla="*/ 1889919 w 244"/>
                <a:gd name="T59" fmla="*/ 16537602 h 420"/>
                <a:gd name="T60" fmla="*/ 0 w 244"/>
                <a:gd name="T61" fmla="*/ 27986159 h 420"/>
                <a:gd name="T62" fmla="*/ 0 w 244"/>
                <a:gd name="T63" fmla="*/ 216259291 h 420"/>
                <a:gd name="T64" fmla="*/ 0 w 244"/>
                <a:gd name="T65" fmla="*/ 239792834 h 420"/>
                <a:gd name="T66" fmla="*/ 1889919 w 244"/>
                <a:gd name="T67" fmla="*/ 250605759 h 420"/>
                <a:gd name="T68" fmla="*/ 8190706 w 244"/>
                <a:gd name="T69" fmla="*/ 259510989 h 420"/>
                <a:gd name="T70" fmla="*/ 16381413 w 244"/>
                <a:gd name="T71" fmla="*/ 265234869 h 420"/>
                <a:gd name="T72" fmla="*/ 27091481 w 244"/>
                <a:gd name="T73" fmla="*/ 267143360 h 420"/>
                <a:gd name="T74" fmla="*/ 126638050 w 244"/>
                <a:gd name="T75" fmla="*/ 267143360 h 420"/>
                <a:gd name="T76" fmla="*/ 137348913 w 244"/>
                <a:gd name="T77" fmla="*/ 265234869 h 420"/>
                <a:gd name="T78" fmla="*/ 146169063 w 244"/>
                <a:gd name="T79" fmla="*/ 259510989 h 420"/>
                <a:gd name="T80" fmla="*/ 151839613 w 244"/>
                <a:gd name="T81" fmla="*/ 250605759 h 420"/>
                <a:gd name="T82" fmla="*/ 153729531 w 244"/>
                <a:gd name="T83" fmla="*/ 239792834 h 420"/>
                <a:gd name="T84" fmla="*/ 153729531 w 244"/>
                <a:gd name="T85" fmla="*/ 35619327 h 420"/>
                <a:gd name="T86" fmla="*/ 153729531 w 244"/>
                <a:gd name="T87" fmla="*/ 27986159 h 420"/>
                <a:gd name="T88" fmla="*/ 151839613 w 244"/>
                <a:gd name="T89" fmla="*/ 16537602 h 420"/>
                <a:gd name="T90" fmla="*/ 146169063 w 244"/>
                <a:gd name="T91" fmla="*/ 7632371 h 420"/>
                <a:gd name="T92" fmla="*/ 137348913 w 244"/>
                <a:gd name="T93" fmla="*/ 1908492 h 420"/>
                <a:gd name="T94" fmla="*/ 126638050 w 244"/>
                <a:gd name="T95" fmla="*/ 0 h 42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44" h="420">
                  <a:moveTo>
                    <a:pt x="17" y="56"/>
                  </a:moveTo>
                  <a:lnTo>
                    <a:pt x="17" y="44"/>
                  </a:lnTo>
                  <a:lnTo>
                    <a:pt x="17" y="38"/>
                  </a:lnTo>
                  <a:lnTo>
                    <a:pt x="19" y="33"/>
                  </a:lnTo>
                  <a:lnTo>
                    <a:pt x="22" y="29"/>
                  </a:lnTo>
                  <a:lnTo>
                    <a:pt x="25" y="24"/>
                  </a:lnTo>
                  <a:lnTo>
                    <a:pt x="29" y="21"/>
                  </a:lnTo>
                  <a:lnTo>
                    <a:pt x="34" y="18"/>
                  </a:lnTo>
                  <a:lnTo>
                    <a:pt x="39" y="16"/>
                  </a:lnTo>
                  <a:lnTo>
                    <a:pt x="43" y="16"/>
                  </a:lnTo>
                  <a:lnTo>
                    <a:pt x="201" y="16"/>
                  </a:lnTo>
                  <a:lnTo>
                    <a:pt x="206" y="16"/>
                  </a:lnTo>
                  <a:lnTo>
                    <a:pt x="212" y="18"/>
                  </a:lnTo>
                  <a:lnTo>
                    <a:pt x="217" y="21"/>
                  </a:lnTo>
                  <a:lnTo>
                    <a:pt x="220" y="24"/>
                  </a:lnTo>
                  <a:lnTo>
                    <a:pt x="223" y="29"/>
                  </a:lnTo>
                  <a:lnTo>
                    <a:pt x="226" y="33"/>
                  </a:lnTo>
                  <a:lnTo>
                    <a:pt x="227" y="38"/>
                  </a:lnTo>
                  <a:lnTo>
                    <a:pt x="227" y="44"/>
                  </a:lnTo>
                  <a:lnTo>
                    <a:pt x="227" y="56"/>
                  </a:lnTo>
                  <a:lnTo>
                    <a:pt x="17" y="56"/>
                  </a:lnTo>
                  <a:close/>
                  <a:moveTo>
                    <a:pt x="227" y="377"/>
                  </a:moveTo>
                  <a:lnTo>
                    <a:pt x="227" y="377"/>
                  </a:lnTo>
                  <a:lnTo>
                    <a:pt x="227" y="382"/>
                  </a:lnTo>
                  <a:lnTo>
                    <a:pt x="226" y="386"/>
                  </a:lnTo>
                  <a:lnTo>
                    <a:pt x="223" y="391"/>
                  </a:lnTo>
                  <a:lnTo>
                    <a:pt x="220" y="395"/>
                  </a:lnTo>
                  <a:lnTo>
                    <a:pt x="217" y="399"/>
                  </a:lnTo>
                  <a:lnTo>
                    <a:pt x="212" y="402"/>
                  </a:lnTo>
                  <a:lnTo>
                    <a:pt x="206" y="403"/>
                  </a:lnTo>
                  <a:lnTo>
                    <a:pt x="201" y="403"/>
                  </a:lnTo>
                  <a:lnTo>
                    <a:pt x="43" y="403"/>
                  </a:lnTo>
                  <a:lnTo>
                    <a:pt x="39" y="403"/>
                  </a:lnTo>
                  <a:lnTo>
                    <a:pt x="34" y="402"/>
                  </a:lnTo>
                  <a:lnTo>
                    <a:pt x="29" y="399"/>
                  </a:lnTo>
                  <a:lnTo>
                    <a:pt x="25" y="395"/>
                  </a:lnTo>
                  <a:lnTo>
                    <a:pt x="22" y="391"/>
                  </a:lnTo>
                  <a:lnTo>
                    <a:pt x="19" y="386"/>
                  </a:lnTo>
                  <a:lnTo>
                    <a:pt x="17" y="382"/>
                  </a:lnTo>
                  <a:lnTo>
                    <a:pt x="17" y="377"/>
                  </a:lnTo>
                  <a:lnTo>
                    <a:pt x="17" y="340"/>
                  </a:lnTo>
                  <a:lnTo>
                    <a:pt x="227" y="340"/>
                  </a:lnTo>
                  <a:lnTo>
                    <a:pt x="227" y="377"/>
                  </a:lnTo>
                  <a:close/>
                  <a:moveTo>
                    <a:pt x="17" y="73"/>
                  </a:moveTo>
                  <a:lnTo>
                    <a:pt x="227" y="73"/>
                  </a:lnTo>
                  <a:lnTo>
                    <a:pt x="227" y="323"/>
                  </a:lnTo>
                  <a:lnTo>
                    <a:pt x="17" y="323"/>
                  </a:lnTo>
                  <a:lnTo>
                    <a:pt x="17" y="73"/>
                  </a:lnTo>
                  <a:close/>
                  <a:moveTo>
                    <a:pt x="201" y="0"/>
                  </a:moveTo>
                  <a:lnTo>
                    <a:pt x="43" y="0"/>
                  </a:lnTo>
                  <a:lnTo>
                    <a:pt x="36" y="0"/>
                  </a:lnTo>
                  <a:lnTo>
                    <a:pt x="26" y="3"/>
                  </a:lnTo>
                  <a:lnTo>
                    <a:pt x="19" y="7"/>
                  </a:lnTo>
                  <a:lnTo>
                    <a:pt x="13" y="12"/>
                  </a:lnTo>
                  <a:lnTo>
                    <a:pt x="8" y="18"/>
                  </a:lnTo>
                  <a:lnTo>
                    <a:pt x="3" y="26"/>
                  </a:lnTo>
                  <a:lnTo>
                    <a:pt x="0" y="35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340"/>
                  </a:lnTo>
                  <a:lnTo>
                    <a:pt x="0" y="377"/>
                  </a:lnTo>
                  <a:lnTo>
                    <a:pt x="0" y="385"/>
                  </a:lnTo>
                  <a:lnTo>
                    <a:pt x="3" y="394"/>
                  </a:lnTo>
                  <a:lnTo>
                    <a:pt x="8" y="402"/>
                  </a:lnTo>
                  <a:lnTo>
                    <a:pt x="13" y="408"/>
                  </a:lnTo>
                  <a:lnTo>
                    <a:pt x="19" y="412"/>
                  </a:lnTo>
                  <a:lnTo>
                    <a:pt x="26" y="417"/>
                  </a:lnTo>
                  <a:lnTo>
                    <a:pt x="36" y="420"/>
                  </a:lnTo>
                  <a:lnTo>
                    <a:pt x="43" y="420"/>
                  </a:lnTo>
                  <a:lnTo>
                    <a:pt x="201" y="420"/>
                  </a:lnTo>
                  <a:lnTo>
                    <a:pt x="209" y="420"/>
                  </a:lnTo>
                  <a:lnTo>
                    <a:pt x="218" y="417"/>
                  </a:lnTo>
                  <a:lnTo>
                    <a:pt x="226" y="412"/>
                  </a:lnTo>
                  <a:lnTo>
                    <a:pt x="232" y="408"/>
                  </a:lnTo>
                  <a:lnTo>
                    <a:pt x="238" y="402"/>
                  </a:lnTo>
                  <a:lnTo>
                    <a:pt x="241" y="394"/>
                  </a:lnTo>
                  <a:lnTo>
                    <a:pt x="244" y="385"/>
                  </a:lnTo>
                  <a:lnTo>
                    <a:pt x="244" y="377"/>
                  </a:lnTo>
                  <a:lnTo>
                    <a:pt x="244" y="340"/>
                  </a:lnTo>
                  <a:lnTo>
                    <a:pt x="244" y="56"/>
                  </a:lnTo>
                  <a:lnTo>
                    <a:pt x="244" y="44"/>
                  </a:lnTo>
                  <a:lnTo>
                    <a:pt x="244" y="35"/>
                  </a:lnTo>
                  <a:lnTo>
                    <a:pt x="241" y="26"/>
                  </a:lnTo>
                  <a:lnTo>
                    <a:pt x="238" y="18"/>
                  </a:lnTo>
                  <a:lnTo>
                    <a:pt x="232" y="12"/>
                  </a:lnTo>
                  <a:lnTo>
                    <a:pt x="226" y="7"/>
                  </a:lnTo>
                  <a:lnTo>
                    <a:pt x="218" y="3"/>
                  </a:lnTo>
                  <a:lnTo>
                    <a:pt x="209" y="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defTabSz="9141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346842D-7D7D-47C7-B183-BEACB067217B}"/>
              </a:ext>
            </a:extLst>
          </p:cNvPr>
          <p:cNvGrpSpPr/>
          <p:nvPr/>
        </p:nvGrpSpPr>
        <p:grpSpPr>
          <a:xfrm>
            <a:off x="9599129" y="449492"/>
            <a:ext cx="1622036" cy="232439"/>
            <a:chOff x="-396785" y="3917820"/>
            <a:chExt cx="1622459" cy="2325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4704D2-12C8-4125-A09C-25AB3BCFC94E}"/>
                </a:ext>
              </a:extLst>
            </p:cNvPr>
            <p:cNvSpPr/>
            <p:nvPr/>
          </p:nvSpPr>
          <p:spPr>
            <a:xfrm>
              <a:off x="-396785" y="3917820"/>
              <a:ext cx="1326902" cy="2325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12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latin typeface="Frutiger Next Pro Light"/>
                  <a:cs typeface="Arial" panose="020B0604020202020204" pitchFamily="34" charset="0"/>
                </a:rPr>
                <a:t>Marketing USE CASES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2C4F5DA-55D8-4B8A-958B-56BFCED3D2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7969" y="3953401"/>
              <a:ext cx="137705" cy="138788"/>
            </a:xfrm>
            <a:prstGeom prst="ellipse">
              <a:avLst/>
            </a:prstGeom>
            <a:solidFill>
              <a:schemeClr val="bg1"/>
            </a:solidFill>
            <a:ln w="34925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defTabSz="9141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endParaRPr>
            </a:p>
          </p:txBody>
        </p:sp>
      </p:grpSp>
      <p:sp>
        <p:nvSpPr>
          <p:cNvPr id="77" name="Freeform 641">
            <a:extLst>
              <a:ext uri="{FF2B5EF4-FFF2-40B4-BE49-F238E27FC236}">
                <a16:creationId xmlns:a16="http://schemas.microsoft.com/office/drawing/2014/main" id="{A761BC82-8C3C-42AA-B3F4-4B0FD8F0FBE5}"/>
              </a:ext>
            </a:extLst>
          </p:cNvPr>
          <p:cNvSpPr>
            <a:spLocks/>
          </p:cNvSpPr>
          <p:nvPr/>
        </p:nvSpPr>
        <p:spPr>
          <a:xfrm rot="15946458" flipV="1">
            <a:off x="6898978" y="3449134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78" name="Freeform 642">
            <a:extLst>
              <a:ext uri="{FF2B5EF4-FFF2-40B4-BE49-F238E27FC236}">
                <a16:creationId xmlns:a16="http://schemas.microsoft.com/office/drawing/2014/main" id="{A00FB9CA-FD28-40AD-B5B9-27E77B2E8D45}"/>
              </a:ext>
            </a:extLst>
          </p:cNvPr>
          <p:cNvSpPr>
            <a:spLocks/>
          </p:cNvSpPr>
          <p:nvPr/>
        </p:nvSpPr>
        <p:spPr>
          <a:xfrm rot="15946458" flipV="1">
            <a:off x="9718446" y="3471668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79" name="Chevron 690">
            <a:extLst>
              <a:ext uri="{FF2B5EF4-FFF2-40B4-BE49-F238E27FC236}">
                <a16:creationId xmlns:a16="http://schemas.microsoft.com/office/drawing/2014/main" id="{514B07FF-37C6-4C86-9561-5F4714EB8FF9}"/>
              </a:ext>
            </a:extLst>
          </p:cNvPr>
          <p:cNvSpPr/>
          <p:nvPr/>
        </p:nvSpPr>
        <p:spPr>
          <a:xfrm>
            <a:off x="816636" y="1526017"/>
            <a:ext cx="1818369" cy="451553"/>
          </a:xfrm>
          <a:prstGeom prst="chevron">
            <a:avLst/>
          </a:prstGeom>
          <a:solidFill>
            <a:srgbClr val="05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000000"/>
              </a:solidFill>
              <a:latin typeface="Frutiger Next Pro Light"/>
            </a:endParaRPr>
          </a:p>
        </p:txBody>
      </p:sp>
      <p:sp>
        <p:nvSpPr>
          <p:cNvPr id="80" name="Chevron 691">
            <a:extLst>
              <a:ext uri="{FF2B5EF4-FFF2-40B4-BE49-F238E27FC236}">
                <a16:creationId xmlns:a16="http://schemas.microsoft.com/office/drawing/2014/main" id="{6D16CA4A-30CD-47EA-82B8-CB549A1EDD28}"/>
              </a:ext>
            </a:extLst>
          </p:cNvPr>
          <p:cNvSpPr/>
          <p:nvPr/>
        </p:nvSpPr>
        <p:spPr>
          <a:xfrm>
            <a:off x="2554416" y="1526017"/>
            <a:ext cx="3805296" cy="451553"/>
          </a:xfrm>
          <a:prstGeom prst="chevron">
            <a:avLst/>
          </a:prstGeom>
          <a:solidFill>
            <a:srgbClr val="7BB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000000"/>
              </a:solidFill>
              <a:latin typeface="Frutiger Next Pro Light"/>
            </a:endParaRPr>
          </a:p>
        </p:txBody>
      </p:sp>
      <p:sp>
        <p:nvSpPr>
          <p:cNvPr id="81" name="Chevron 692">
            <a:extLst>
              <a:ext uri="{FF2B5EF4-FFF2-40B4-BE49-F238E27FC236}">
                <a16:creationId xmlns:a16="http://schemas.microsoft.com/office/drawing/2014/main" id="{9770AD03-6976-4F49-833E-6EABC5BED8BA}"/>
              </a:ext>
            </a:extLst>
          </p:cNvPr>
          <p:cNvSpPr/>
          <p:nvPr/>
        </p:nvSpPr>
        <p:spPr>
          <a:xfrm>
            <a:off x="6266124" y="1526017"/>
            <a:ext cx="2225963" cy="451553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000000"/>
              </a:solidFill>
              <a:latin typeface="Frutiger Next Pro Light"/>
            </a:endParaRPr>
          </a:p>
        </p:txBody>
      </p:sp>
      <p:sp>
        <p:nvSpPr>
          <p:cNvPr id="82" name="Chevron 693">
            <a:extLst>
              <a:ext uri="{FF2B5EF4-FFF2-40B4-BE49-F238E27FC236}">
                <a16:creationId xmlns:a16="http://schemas.microsoft.com/office/drawing/2014/main" id="{A96F3AE6-5CC6-48DC-988C-86867ECCD811}"/>
              </a:ext>
            </a:extLst>
          </p:cNvPr>
          <p:cNvSpPr/>
          <p:nvPr/>
        </p:nvSpPr>
        <p:spPr>
          <a:xfrm>
            <a:off x="8362521" y="1526017"/>
            <a:ext cx="1477286" cy="451553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000000"/>
              </a:solidFill>
              <a:latin typeface="Frutiger Next Pro Light"/>
            </a:endParaRPr>
          </a:p>
        </p:txBody>
      </p:sp>
      <p:sp>
        <p:nvSpPr>
          <p:cNvPr id="83" name="Chevron 694">
            <a:extLst>
              <a:ext uri="{FF2B5EF4-FFF2-40B4-BE49-F238E27FC236}">
                <a16:creationId xmlns:a16="http://schemas.microsoft.com/office/drawing/2014/main" id="{6807BDF6-75F9-4D41-98B3-C5398CFF8F63}"/>
              </a:ext>
            </a:extLst>
          </p:cNvPr>
          <p:cNvSpPr/>
          <p:nvPr/>
        </p:nvSpPr>
        <p:spPr>
          <a:xfrm>
            <a:off x="9812286" y="1526017"/>
            <a:ext cx="1818369" cy="451553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000000"/>
              </a:solidFill>
              <a:latin typeface="Frutiger Next Pro Light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EEEE7A-76B6-46AC-A0C7-19190831B72E}"/>
              </a:ext>
            </a:extLst>
          </p:cNvPr>
          <p:cNvSpPr txBox="1"/>
          <p:nvPr/>
        </p:nvSpPr>
        <p:spPr bwMode="auto">
          <a:xfrm>
            <a:off x="1176796" y="1625719"/>
            <a:ext cx="1107042" cy="27231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b="1" kern="0" dirty="0">
                <a:solidFill>
                  <a:srgbClr val="F7F5F3"/>
                </a:solidFill>
                <a:latin typeface="Frutiger Next Pro Light"/>
                <a:cs typeface="Arial" panose="020B0604020202020204" pitchFamily="34" charset="0"/>
              </a:rPr>
              <a:t>Acquisition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7DBA10D-A1FF-4ACB-A9A8-BDE5865B722E}"/>
              </a:ext>
            </a:extLst>
          </p:cNvPr>
          <p:cNvSpPr txBox="1"/>
          <p:nvPr/>
        </p:nvSpPr>
        <p:spPr bwMode="auto">
          <a:xfrm>
            <a:off x="3816007" y="1625719"/>
            <a:ext cx="1107042" cy="27231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b="1" kern="0" dirty="0">
                <a:solidFill>
                  <a:srgbClr val="F7F5F3"/>
                </a:solidFill>
                <a:latin typeface="Frutiger Next Pro Light"/>
                <a:cs typeface="Arial" panose="020B0604020202020204" pitchFamily="34" charset="0"/>
              </a:rPr>
              <a:t>Onboarding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3E4AED9-BFB0-470C-BB35-3CAB1AE0D548}"/>
              </a:ext>
            </a:extLst>
          </p:cNvPr>
          <p:cNvSpPr txBox="1"/>
          <p:nvPr/>
        </p:nvSpPr>
        <p:spPr bwMode="auto">
          <a:xfrm>
            <a:off x="6637740" y="1625719"/>
            <a:ext cx="1107042" cy="27231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b="1" kern="0" dirty="0">
                <a:solidFill>
                  <a:srgbClr val="F7F5F3"/>
                </a:solidFill>
                <a:latin typeface="Frutiger Next Pro Light"/>
                <a:cs typeface="Arial" panose="020B0604020202020204" pitchFamily="34" charset="0"/>
              </a:rPr>
              <a:t>Retention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B47112E-A8AB-4D9C-9D68-825F6742C8BF}"/>
              </a:ext>
            </a:extLst>
          </p:cNvPr>
          <p:cNvSpPr txBox="1"/>
          <p:nvPr/>
        </p:nvSpPr>
        <p:spPr bwMode="auto">
          <a:xfrm>
            <a:off x="8492087" y="1547574"/>
            <a:ext cx="1107042" cy="44462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b="1" kern="0" dirty="0">
                <a:solidFill>
                  <a:srgbClr val="F7F5F3"/>
                </a:solidFill>
                <a:latin typeface="Frutiger Next Pro Light"/>
                <a:cs typeface="Arial" panose="020B0604020202020204" pitchFamily="34" charset="0"/>
              </a:rPr>
              <a:t>Evaluate &amp; Purchase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ADC9051-1C3B-48C6-B10C-642E017B2E96}"/>
              </a:ext>
            </a:extLst>
          </p:cNvPr>
          <p:cNvSpPr txBox="1"/>
          <p:nvPr/>
        </p:nvSpPr>
        <p:spPr bwMode="auto">
          <a:xfrm>
            <a:off x="10116461" y="1543411"/>
            <a:ext cx="1236166" cy="43692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b="1" kern="0" dirty="0">
                <a:solidFill>
                  <a:srgbClr val="F7F5F3"/>
                </a:solidFill>
                <a:latin typeface="Frutiger Next Pro Light"/>
                <a:cs typeface="Arial" panose="020B0604020202020204" pitchFamily="34" charset="0"/>
              </a:rPr>
              <a:t>Post Purchase/ Loyalty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AAD735-1B49-4033-83A4-853784BE75DD}"/>
              </a:ext>
            </a:extLst>
          </p:cNvPr>
          <p:cNvSpPr txBox="1"/>
          <p:nvPr/>
        </p:nvSpPr>
        <p:spPr bwMode="auto">
          <a:xfrm>
            <a:off x="7034708" y="4082740"/>
            <a:ext cx="921936" cy="48013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Frutiger Next Pro Light"/>
                <a:cs typeface="Arial" panose="020B0604020202020204" pitchFamily="34" charset="0"/>
              </a:rPr>
              <a:t>USER SENT ON CUSTOMIZED JOURNEY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C11326F-70B7-4AD2-943F-1F346903C6C4}"/>
              </a:ext>
            </a:extLst>
          </p:cNvPr>
          <p:cNvGrpSpPr>
            <a:grpSpLocks noChangeAspect="1"/>
          </p:cNvGrpSpPr>
          <p:nvPr/>
        </p:nvGrpSpPr>
        <p:grpSpPr>
          <a:xfrm>
            <a:off x="7102108" y="4928627"/>
            <a:ext cx="359906" cy="359888"/>
            <a:chOff x="5777372" y="4890676"/>
            <a:chExt cx="360000" cy="359982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64F5E35-9812-400C-AD7D-AFA24932E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7372" y="4890676"/>
              <a:ext cx="360000" cy="359982"/>
            </a:xfrm>
            <a:prstGeom prst="ellipse">
              <a:avLst/>
            </a:prstGeom>
            <a:solidFill>
              <a:schemeClr val="bg1">
                <a:lumMod val="90000"/>
              </a:schemeClr>
            </a:solidFill>
            <a:ln w="381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 defTabSz="91412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endParaRPr>
            </a:p>
          </p:txBody>
        </p:sp>
        <p:grpSp>
          <p:nvGrpSpPr>
            <p:cNvPr id="92" name="Group 68">
              <a:extLst>
                <a:ext uri="{FF2B5EF4-FFF2-40B4-BE49-F238E27FC236}">
                  <a16:creationId xmlns:a16="http://schemas.microsoft.com/office/drawing/2014/main" id="{4DE4DB32-344A-46CA-BCBB-C18DA672F7A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85301" y="4898913"/>
              <a:ext cx="341151" cy="340913"/>
              <a:chOff x="-880" y="2413"/>
              <a:chExt cx="553" cy="557"/>
            </a:xfrm>
            <a:solidFill>
              <a:sysClr val="window" lastClr="FFFFFF">
                <a:lumMod val="50000"/>
              </a:sysClr>
            </a:solidFill>
          </p:grpSpPr>
          <p:sp>
            <p:nvSpPr>
              <p:cNvPr id="93" name="Rectangle 69">
                <a:extLst>
                  <a:ext uri="{FF2B5EF4-FFF2-40B4-BE49-F238E27FC236}">
                    <a16:creationId xmlns:a16="http://schemas.microsoft.com/office/drawing/2014/main" id="{D64E1F79-17FA-456A-BAB2-079413701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611" y="2855"/>
                <a:ext cx="15" cy="6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1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1200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Freeform 70">
                <a:extLst>
                  <a:ext uri="{FF2B5EF4-FFF2-40B4-BE49-F238E27FC236}">
                    <a16:creationId xmlns:a16="http://schemas.microsoft.com/office/drawing/2014/main" id="{85207B60-4297-4C3F-933A-6A60C6FD2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24" y="2829"/>
                <a:ext cx="46" cy="64"/>
              </a:xfrm>
              <a:custGeom>
                <a:avLst/>
                <a:gdLst>
                  <a:gd name="T0" fmla="*/ 142 w 203"/>
                  <a:gd name="T1" fmla="*/ 0 h 280"/>
                  <a:gd name="T2" fmla="*/ 203 w 203"/>
                  <a:gd name="T3" fmla="*/ 36 h 280"/>
                  <a:gd name="T4" fmla="*/ 61 w 203"/>
                  <a:gd name="T5" fmla="*/ 280 h 280"/>
                  <a:gd name="T6" fmla="*/ 0 w 203"/>
                  <a:gd name="T7" fmla="*/ 245 h 280"/>
                  <a:gd name="T8" fmla="*/ 142 w 203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80">
                    <a:moveTo>
                      <a:pt x="142" y="0"/>
                    </a:moveTo>
                    <a:lnTo>
                      <a:pt x="203" y="36"/>
                    </a:lnTo>
                    <a:lnTo>
                      <a:pt x="61" y="280"/>
                    </a:lnTo>
                    <a:lnTo>
                      <a:pt x="0" y="245"/>
                    </a:lnTo>
                    <a:lnTo>
                      <a:pt x="1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9141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1200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Freeform 71">
                <a:extLst>
                  <a:ext uri="{FF2B5EF4-FFF2-40B4-BE49-F238E27FC236}">
                    <a16:creationId xmlns:a16="http://schemas.microsoft.com/office/drawing/2014/main" id="{93E8D757-78A4-4506-9AD5-11DEAF8A4C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03" y="2570"/>
                <a:ext cx="63" cy="46"/>
              </a:xfrm>
              <a:custGeom>
                <a:avLst/>
                <a:gdLst>
                  <a:gd name="T0" fmla="*/ 35 w 280"/>
                  <a:gd name="T1" fmla="*/ 0 h 202"/>
                  <a:gd name="T2" fmla="*/ 280 w 280"/>
                  <a:gd name="T3" fmla="*/ 141 h 202"/>
                  <a:gd name="T4" fmla="*/ 244 w 280"/>
                  <a:gd name="T5" fmla="*/ 202 h 202"/>
                  <a:gd name="T6" fmla="*/ 0 w 280"/>
                  <a:gd name="T7" fmla="*/ 61 h 202"/>
                  <a:gd name="T8" fmla="*/ 35 w 280"/>
                  <a:gd name="T9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202">
                    <a:moveTo>
                      <a:pt x="35" y="0"/>
                    </a:moveTo>
                    <a:lnTo>
                      <a:pt x="280" y="141"/>
                    </a:lnTo>
                    <a:lnTo>
                      <a:pt x="244" y="202"/>
                    </a:lnTo>
                    <a:lnTo>
                      <a:pt x="0" y="61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9141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1200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Freeform 72">
                <a:extLst>
                  <a:ext uri="{FF2B5EF4-FFF2-40B4-BE49-F238E27FC236}">
                    <a16:creationId xmlns:a16="http://schemas.microsoft.com/office/drawing/2014/main" id="{B8976C12-4F7B-4218-9405-560E0DB10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23" y="2489"/>
                <a:ext cx="45" cy="65"/>
              </a:xfrm>
              <a:custGeom>
                <a:avLst/>
                <a:gdLst>
                  <a:gd name="T0" fmla="*/ 61 w 202"/>
                  <a:gd name="T1" fmla="*/ 0 h 281"/>
                  <a:gd name="T2" fmla="*/ 202 w 202"/>
                  <a:gd name="T3" fmla="*/ 245 h 281"/>
                  <a:gd name="T4" fmla="*/ 141 w 202"/>
                  <a:gd name="T5" fmla="*/ 281 h 281"/>
                  <a:gd name="T6" fmla="*/ 0 w 202"/>
                  <a:gd name="T7" fmla="*/ 36 h 281"/>
                  <a:gd name="T8" fmla="*/ 61 w 202"/>
                  <a:gd name="T9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281">
                    <a:moveTo>
                      <a:pt x="61" y="0"/>
                    </a:moveTo>
                    <a:lnTo>
                      <a:pt x="202" y="245"/>
                    </a:lnTo>
                    <a:lnTo>
                      <a:pt x="141" y="281"/>
                    </a:lnTo>
                    <a:lnTo>
                      <a:pt x="0" y="36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9141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1200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Freeform 73">
                <a:extLst>
                  <a:ext uri="{FF2B5EF4-FFF2-40B4-BE49-F238E27FC236}">
                    <a16:creationId xmlns:a16="http://schemas.microsoft.com/office/drawing/2014/main" id="{BFD89134-D29B-4001-934B-FAEC95476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29" y="2829"/>
                <a:ext cx="45" cy="64"/>
              </a:xfrm>
              <a:custGeom>
                <a:avLst/>
                <a:gdLst>
                  <a:gd name="T0" fmla="*/ 61 w 202"/>
                  <a:gd name="T1" fmla="*/ 0 h 280"/>
                  <a:gd name="T2" fmla="*/ 202 w 202"/>
                  <a:gd name="T3" fmla="*/ 245 h 280"/>
                  <a:gd name="T4" fmla="*/ 141 w 202"/>
                  <a:gd name="T5" fmla="*/ 280 h 280"/>
                  <a:gd name="T6" fmla="*/ 0 w 202"/>
                  <a:gd name="T7" fmla="*/ 35 h 280"/>
                  <a:gd name="T8" fmla="*/ 61 w 202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280">
                    <a:moveTo>
                      <a:pt x="61" y="0"/>
                    </a:moveTo>
                    <a:lnTo>
                      <a:pt x="202" y="245"/>
                    </a:lnTo>
                    <a:lnTo>
                      <a:pt x="141" y="280"/>
                    </a:lnTo>
                    <a:lnTo>
                      <a:pt x="0" y="35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9141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1200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Rectangle 74">
                <a:extLst>
                  <a:ext uri="{FF2B5EF4-FFF2-40B4-BE49-F238E27FC236}">
                    <a16:creationId xmlns:a16="http://schemas.microsoft.com/office/drawing/2014/main" id="{9F0A8398-4B80-490E-99C9-C2CB80CCE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830" y="2683"/>
                <a:ext cx="64" cy="16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1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1200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" name="Freeform 75">
                <a:extLst>
                  <a:ext uri="{FF2B5EF4-FFF2-40B4-BE49-F238E27FC236}">
                    <a16:creationId xmlns:a16="http://schemas.microsoft.com/office/drawing/2014/main" id="{A2593332-4820-4655-84D5-A8F7D6862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06" y="2765"/>
                <a:ext cx="64" cy="46"/>
              </a:xfrm>
              <a:custGeom>
                <a:avLst/>
                <a:gdLst>
                  <a:gd name="T0" fmla="*/ 246 w 281"/>
                  <a:gd name="T1" fmla="*/ 0 h 201"/>
                  <a:gd name="T2" fmla="*/ 281 w 281"/>
                  <a:gd name="T3" fmla="*/ 61 h 201"/>
                  <a:gd name="T4" fmla="*/ 36 w 281"/>
                  <a:gd name="T5" fmla="*/ 201 h 201"/>
                  <a:gd name="T6" fmla="*/ 0 w 281"/>
                  <a:gd name="T7" fmla="*/ 140 h 201"/>
                  <a:gd name="T8" fmla="*/ 246 w 281"/>
                  <a:gd name="T9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1" h="201">
                    <a:moveTo>
                      <a:pt x="246" y="0"/>
                    </a:moveTo>
                    <a:lnTo>
                      <a:pt x="281" y="61"/>
                    </a:lnTo>
                    <a:lnTo>
                      <a:pt x="36" y="201"/>
                    </a:lnTo>
                    <a:lnTo>
                      <a:pt x="0" y="140"/>
                    </a:lnTo>
                    <a:lnTo>
                      <a:pt x="2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9141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1200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Freeform 76">
                <a:extLst>
                  <a:ext uri="{FF2B5EF4-FFF2-40B4-BE49-F238E27FC236}">
                    <a16:creationId xmlns:a16="http://schemas.microsoft.com/office/drawing/2014/main" id="{32CC2687-CF22-4CE1-AF18-03DB002E01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80" y="2413"/>
                <a:ext cx="553" cy="557"/>
              </a:xfrm>
              <a:custGeom>
                <a:avLst/>
                <a:gdLst>
                  <a:gd name="T0" fmla="*/ 1215 w 2430"/>
                  <a:gd name="T1" fmla="*/ 0 h 2431"/>
                  <a:gd name="T2" fmla="*/ 0 w 2430"/>
                  <a:gd name="T3" fmla="*/ 1216 h 2431"/>
                  <a:gd name="T4" fmla="*/ 1215 w 2430"/>
                  <a:gd name="T5" fmla="*/ 2431 h 2431"/>
                  <a:gd name="T6" fmla="*/ 2430 w 2430"/>
                  <a:gd name="T7" fmla="*/ 1216 h 2431"/>
                  <a:gd name="T8" fmla="*/ 1215 w 2430"/>
                  <a:gd name="T9" fmla="*/ 0 h 2431"/>
                  <a:gd name="T10" fmla="*/ 1743 w 2430"/>
                  <a:gd name="T11" fmla="*/ 370 h 2431"/>
                  <a:gd name="T12" fmla="*/ 1602 w 2430"/>
                  <a:gd name="T13" fmla="*/ 615 h 2431"/>
                  <a:gd name="T14" fmla="*/ 1541 w 2430"/>
                  <a:gd name="T15" fmla="*/ 579 h 2431"/>
                  <a:gd name="T16" fmla="*/ 1682 w 2430"/>
                  <a:gd name="T17" fmla="*/ 335 h 2431"/>
                  <a:gd name="T18" fmla="*/ 1743 w 2430"/>
                  <a:gd name="T19" fmla="*/ 370 h 2431"/>
                  <a:gd name="T20" fmla="*/ 2061 w 2430"/>
                  <a:gd name="T21" fmla="*/ 687 h 2431"/>
                  <a:gd name="T22" fmla="*/ 2096 w 2430"/>
                  <a:gd name="T23" fmla="*/ 748 h 2431"/>
                  <a:gd name="T24" fmla="*/ 1851 w 2430"/>
                  <a:gd name="T25" fmla="*/ 890 h 2431"/>
                  <a:gd name="T26" fmla="*/ 1816 w 2430"/>
                  <a:gd name="T27" fmla="*/ 828 h 2431"/>
                  <a:gd name="T28" fmla="*/ 2061 w 2430"/>
                  <a:gd name="T29" fmla="*/ 687 h 2431"/>
                  <a:gd name="T30" fmla="*/ 1929 w 2430"/>
                  <a:gd name="T31" fmla="*/ 1180 h 2431"/>
                  <a:gd name="T32" fmla="*/ 2211 w 2430"/>
                  <a:gd name="T33" fmla="*/ 1180 h 2431"/>
                  <a:gd name="T34" fmla="*/ 2211 w 2430"/>
                  <a:gd name="T35" fmla="*/ 1251 h 2431"/>
                  <a:gd name="T36" fmla="*/ 1929 w 2430"/>
                  <a:gd name="T37" fmla="*/ 1251 h 2431"/>
                  <a:gd name="T38" fmla="*/ 1929 w 2430"/>
                  <a:gd name="T39" fmla="*/ 1180 h 2431"/>
                  <a:gd name="T40" fmla="*/ 1215 w 2430"/>
                  <a:gd name="T41" fmla="*/ 2262 h 2431"/>
                  <a:gd name="T42" fmla="*/ 169 w 2430"/>
                  <a:gd name="T43" fmla="*/ 1216 h 2431"/>
                  <a:gd name="T44" fmla="*/ 1180 w 2430"/>
                  <a:gd name="T45" fmla="*/ 171 h 2431"/>
                  <a:gd name="T46" fmla="*/ 1180 w 2430"/>
                  <a:gd name="T47" fmla="*/ 1216 h 2431"/>
                  <a:gd name="T48" fmla="*/ 1197 w 2430"/>
                  <a:gd name="T49" fmla="*/ 1246 h 2431"/>
                  <a:gd name="T50" fmla="*/ 2091 w 2430"/>
                  <a:gd name="T51" fmla="*/ 1786 h 2431"/>
                  <a:gd name="T52" fmla="*/ 1215 w 2430"/>
                  <a:gd name="T53" fmla="*/ 2262 h 2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30" h="2431">
                    <a:moveTo>
                      <a:pt x="1215" y="0"/>
                    </a:moveTo>
                    <a:cubicBezTo>
                      <a:pt x="545" y="0"/>
                      <a:pt x="0" y="545"/>
                      <a:pt x="0" y="1216"/>
                    </a:cubicBezTo>
                    <a:cubicBezTo>
                      <a:pt x="0" y="1886"/>
                      <a:pt x="545" y="2431"/>
                      <a:pt x="1215" y="2431"/>
                    </a:cubicBezTo>
                    <a:cubicBezTo>
                      <a:pt x="1885" y="2431"/>
                      <a:pt x="2430" y="1886"/>
                      <a:pt x="2430" y="1216"/>
                    </a:cubicBezTo>
                    <a:cubicBezTo>
                      <a:pt x="2430" y="545"/>
                      <a:pt x="1885" y="0"/>
                      <a:pt x="1215" y="0"/>
                    </a:cubicBezTo>
                    <a:close/>
                    <a:moveTo>
                      <a:pt x="1743" y="370"/>
                    </a:moveTo>
                    <a:lnTo>
                      <a:pt x="1602" y="615"/>
                    </a:lnTo>
                    <a:lnTo>
                      <a:pt x="1541" y="579"/>
                    </a:lnTo>
                    <a:lnTo>
                      <a:pt x="1682" y="335"/>
                    </a:lnTo>
                    <a:lnTo>
                      <a:pt x="1743" y="370"/>
                    </a:lnTo>
                    <a:close/>
                    <a:moveTo>
                      <a:pt x="2061" y="687"/>
                    </a:moveTo>
                    <a:lnTo>
                      <a:pt x="2096" y="748"/>
                    </a:lnTo>
                    <a:lnTo>
                      <a:pt x="1851" y="890"/>
                    </a:lnTo>
                    <a:lnTo>
                      <a:pt x="1816" y="828"/>
                    </a:lnTo>
                    <a:lnTo>
                      <a:pt x="2061" y="687"/>
                    </a:lnTo>
                    <a:close/>
                    <a:moveTo>
                      <a:pt x="1929" y="1180"/>
                    </a:moveTo>
                    <a:lnTo>
                      <a:pt x="2211" y="1180"/>
                    </a:lnTo>
                    <a:lnTo>
                      <a:pt x="2211" y="1251"/>
                    </a:lnTo>
                    <a:lnTo>
                      <a:pt x="1929" y="1251"/>
                    </a:lnTo>
                    <a:lnTo>
                      <a:pt x="1929" y="1180"/>
                    </a:lnTo>
                    <a:close/>
                    <a:moveTo>
                      <a:pt x="1215" y="2262"/>
                    </a:moveTo>
                    <a:cubicBezTo>
                      <a:pt x="638" y="2262"/>
                      <a:pt x="169" y="1792"/>
                      <a:pt x="169" y="1216"/>
                    </a:cubicBezTo>
                    <a:cubicBezTo>
                      <a:pt x="169" y="651"/>
                      <a:pt x="619" y="189"/>
                      <a:pt x="1180" y="171"/>
                    </a:cubicBezTo>
                    <a:lnTo>
                      <a:pt x="1180" y="1216"/>
                    </a:lnTo>
                    <a:cubicBezTo>
                      <a:pt x="1180" y="1228"/>
                      <a:pt x="1186" y="1239"/>
                      <a:pt x="1197" y="1246"/>
                    </a:cubicBezTo>
                    <a:lnTo>
                      <a:pt x="2091" y="1786"/>
                    </a:lnTo>
                    <a:cubicBezTo>
                      <a:pt x="1904" y="2072"/>
                      <a:pt x="1581" y="2262"/>
                      <a:pt x="1215" y="2262"/>
                    </a:cubicBezTo>
                    <a:close/>
                  </a:path>
                </a:pathLst>
              </a:custGeom>
              <a:solidFill>
                <a:sysClr val="window" lastClr="FFFFFF">
                  <a:lumMod val="50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914126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1200" kern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4E57EF20-0C1E-47D7-A282-4FD8F06D9DCF}"/>
              </a:ext>
            </a:extLst>
          </p:cNvPr>
          <p:cNvSpPr txBox="1"/>
          <p:nvPr/>
        </p:nvSpPr>
        <p:spPr bwMode="auto">
          <a:xfrm>
            <a:off x="7622309" y="5406775"/>
            <a:ext cx="959871" cy="22731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b="1" u="sng" dirty="0">
                <a:solidFill>
                  <a:srgbClr val="000000">
                    <a:lumMod val="50000"/>
                    <a:lumOff val="50000"/>
                  </a:srgbClr>
                </a:solidFill>
                <a:latin typeface="Frutiger Next Pro Light"/>
                <a:cs typeface="Arial" panose="020B0604020202020204" pitchFamily="34" charset="0"/>
              </a:rPr>
              <a:t>EMAIL OFFER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038E213-14FA-4BD6-85A8-83730B061F6C}"/>
              </a:ext>
            </a:extLst>
          </p:cNvPr>
          <p:cNvSpPr/>
          <p:nvPr/>
        </p:nvSpPr>
        <p:spPr>
          <a:xfrm>
            <a:off x="7880783" y="4929601"/>
            <a:ext cx="365665" cy="365665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prstClr val="white"/>
              </a:solidFill>
              <a:latin typeface="Frutiger Next Pro Light"/>
            </a:endParaRPr>
          </a:p>
        </p:txBody>
      </p:sp>
      <p:sp>
        <p:nvSpPr>
          <p:cNvPr id="103" name="Freeform 152">
            <a:extLst>
              <a:ext uri="{FF2B5EF4-FFF2-40B4-BE49-F238E27FC236}">
                <a16:creationId xmlns:a16="http://schemas.microsoft.com/office/drawing/2014/main" id="{A74BF6E6-4285-4EC2-BDCB-176857CAD95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59444" y="5033650"/>
            <a:ext cx="215944" cy="157566"/>
          </a:xfrm>
          <a:custGeom>
            <a:avLst/>
            <a:gdLst>
              <a:gd name="T0" fmla="*/ 0 w 635"/>
              <a:gd name="T1" fmla="*/ 275795 h 463"/>
              <a:gd name="T2" fmla="*/ 35831 w 635"/>
              <a:gd name="T3" fmla="*/ 311446 h 463"/>
              <a:gd name="T4" fmla="*/ 393459 w 635"/>
              <a:gd name="T5" fmla="*/ 311446 h 463"/>
              <a:gd name="T6" fmla="*/ 429290 w 635"/>
              <a:gd name="T7" fmla="*/ 275795 h 463"/>
              <a:gd name="T8" fmla="*/ 429290 w 635"/>
              <a:gd name="T9" fmla="*/ 35651 h 463"/>
              <a:gd name="T10" fmla="*/ 393459 w 635"/>
              <a:gd name="T11" fmla="*/ 0 h 463"/>
              <a:gd name="T12" fmla="*/ 35831 w 635"/>
              <a:gd name="T13" fmla="*/ 0 h 463"/>
              <a:gd name="T14" fmla="*/ 0 w 635"/>
              <a:gd name="T15" fmla="*/ 35651 h 463"/>
              <a:gd name="T16" fmla="*/ 0 w 635"/>
              <a:gd name="T17" fmla="*/ 275795 h 463"/>
              <a:gd name="T18" fmla="*/ 131829 w 635"/>
              <a:gd name="T19" fmla="*/ 156059 h 463"/>
              <a:gd name="T20" fmla="*/ 50027 w 635"/>
              <a:gd name="T21" fmla="*/ 73994 h 463"/>
              <a:gd name="T22" fmla="*/ 50027 w 635"/>
              <a:gd name="T23" fmla="*/ 49778 h 463"/>
              <a:gd name="T24" fmla="*/ 74365 w 635"/>
              <a:gd name="T25" fmla="*/ 49778 h 463"/>
              <a:gd name="T26" fmla="*/ 204842 w 635"/>
              <a:gd name="T27" fmla="*/ 179603 h 463"/>
              <a:gd name="T28" fmla="*/ 224448 w 635"/>
              <a:gd name="T29" fmla="*/ 179603 h 463"/>
              <a:gd name="T30" fmla="*/ 354925 w 635"/>
              <a:gd name="T31" fmla="*/ 49778 h 463"/>
              <a:gd name="T32" fmla="*/ 379263 w 635"/>
              <a:gd name="T33" fmla="*/ 49778 h 463"/>
              <a:gd name="T34" fmla="*/ 379263 w 635"/>
              <a:gd name="T35" fmla="*/ 73994 h 463"/>
              <a:gd name="T36" fmla="*/ 297461 w 635"/>
              <a:gd name="T37" fmla="*/ 156059 h 463"/>
              <a:gd name="T38" fmla="*/ 379263 w 635"/>
              <a:gd name="T39" fmla="*/ 237452 h 463"/>
              <a:gd name="T40" fmla="*/ 379263 w 635"/>
              <a:gd name="T41" fmla="*/ 261668 h 463"/>
              <a:gd name="T42" fmla="*/ 354925 w 635"/>
              <a:gd name="T43" fmla="*/ 261668 h 463"/>
              <a:gd name="T44" fmla="*/ 273123 w 635"/>
              <a:gd name="T45" fmla="*/ 180275 h 463"/>
              <a:gd name="T46" fmla="*/ 242701 w 635"/>
              <a:gd name="T47" fmla="*/ 211218 h 463"/>
              <a:gd name="T48" fmla="*/ 214983 w 635"/>
              <a:gd name="T49" fmla="*/ 222654 h 463"/>
              <a:gd name="T50" fmla="*/ 186589 w 635"/>
              <a:gd name="T51" fmla="*/ 210546 h 463"/>
              <a:gd name="T52" fmla="*/ 156167 w 635"/>
              <a:gd name="T53" fmla="*/ 180275 h 463"/>
              <a:gd name="T54" fmla="*/ 74365 w 635"/>
              <a:gd name="T55" fmla="*/ 261668 h 463"/>
              <a:gd name="T56" fmla="*/ 50027 w 635"/>
              <a:gd name="T57" fmla="*/ 261668 h 463"/>
              <a:gd name="T58" fmla="*/ 50027 w 635"/>
              <a:gd name="T59" fmla="*/ 237452 h 463"/>
              <a:gd name="T60" fmla="*/ 131829 w 635"/>
              <a:gd name="T61" fmla="*/ 156059 h 463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35" h="463">
                <a:moveTo>
                  <a:pt x="0" y="410"/>
                </a:moveTo>
                <a:cubicBezTo>
                  <a:pt x="0" y="439"/>
                  <a:pt x="24" y="463"/>
                  <a:pt x="53" y="463"/>
                </a:cubicBezTo>
                <a:cubicBezTo>
                  <a:pt x="582" y="463"/>
                  <a:pt x="582" y="463"/>
                  <a:pt x="582" y="463"/>
                </a:cubicBezTo>
                <a:cubicBezTo>
                  <a:pt x="611" y="463"/>
                  <a:pt x="635" y="439"/>
                  <a:pt x="635" y="410"/>
                </a:cubicBezTo>
                <a:cubicBezTo>
                  <a:pt x="635" y="53"/>
                  <a:pt x="635" y="53"/>
                  <a:pt x="635" y="53"/>
                </a:cubicBezTo>
                <a:cubicBezTo>
                  <a:pt x="635" y="24"/>
                  <a:pt x="611" y="0"/>
                  <a:pt x="582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24" y="0"/>
                  <a:pt x="0" y="24"/>
                  <a:pt x="0" y="53"/>
                </a:cubicBezTo>
                <a:lnTo>
                  <a:pt x="0" y="410"/>
                </a:lnTo>
                <a:close/>
                <a:moveTo>
                  <a:pt x="195" y="232"/>
                </a:moveTo>
                <a:cubicBezTo>
                  <a:pt x="74" y="110"/>
                  <a:pt x="74" y="110"/>
                  <a:pt x="74" y="110"/>
                </a:cubicBezTo>
                <a:cubicBezTo>
                  <a:pt x="64" y="100"/>
                  <a:pt x="64" y="84"/>
                  <a:pt x="74" y="74"/>
                </a:cubicBezTo>
                <a:cubicBezTo>
                  <a:pt x="84" y="64"/>
                  <a:pt x="100" y="64"/>
                  <a:pt x="110" y="74"/>
                </a:cubicBezTo>
                <a:cubicBezTo>
                  <a:pt x="303" y="267"/>
                  <a:pt x="303" y="267"/>
                  <a:pt x="303" y="267"/>
                </a:cubicBezTo>
                <a:cubicBezTo>
                  <a:pt x="311" y="275"/>
                  <a:pt x="324" y="275"/>
                  <a:pt x="332" y="267"/>
                </a:cubicBezTo>
                <a:cubicBezTo>
                  <a:pt x="525" y="74"/>
                  <a:pt x="525" y="74"/>
                  <a:pt x="525" y="74"/>
                </a:cubicBezTo>
                <a:cubicBezTo>
                  <a:pt x="535" y="64"/>
                  <a:pt x="551" y="64"/>
                  <a:pt x="561" y="74"/>
                </a:cubicBezTo>
                <a:cubicBezTo>
                  <a:pt x="571" y="84"/>
                  <a:pt x="571" y="100"/>
                  <a:pt x="561" y="110"/>
                </a:cubicBezTo>
                <a:cubicBezTo>
                  <a:pt x="440" y="232"/>
                  <a:pt x="440" y="232"/>
                  <a:pt x="440" y="232"/>
                </a:cubicBezTo>
                <a:cubicBezTo>
                  <a:pt x="561" y="353"/>
                  <a:pt x="561" y="353"/>
                  <a:pt x="561" y="353"/>
                </a:cubicBezTo>
                <a:cubicBezTo>
                  <a:pt x="571" y="363"/>
                  <a:pt x="571" y="379"/>
                  <a:pt x="561" y="389"/>
                </a:cubicBezTo>
                <a:cubicBezTo>
                  <a:pt x="551" y="399"/>
                  <a:pt x="535" y="399"/>
                  <a:pt x="525" y="389"/>
                </a:cubicBezTo>
                <a:cubicBezTo>
                  <a:pt x="404" y="268"/>
                  <a:pt x="404" y="268"/>
                  <a:pt x="404" y="268"/>
                </a:cubicBezTo>
                <a:cubicBezTo>
                  <a:pt x="404" y="268"/>
                  <a:pt x="366" y="307"/>
                  <a:pt x="359" y="314"/>
                </a:cubicBezTo>
                <a:cubicBezTo>
                  <a:pt x="348" y="324"/>
                  <a:pt x="334" y="331"/>
                  <a:pt x="318" y="331"/>
                </a:cubicBezTo>
                <a:cubicBezTo>
                  <a:pt x="301" y="331"/>
                  <a:pt x="286" y="324"/>
                  <a:pt x="276" y="313"/>
                </a:cubicBezTo>
                <a:cubicBezTo>
                  <a:pt x="269" y="307"/>
                  <a:pt x="231" y="268"/>
                  <a:pt x="231" y="268"/>
                </a:cubicBezTo>
                <a:cubicBezTo>
                  <a:pt x="110" y="389"/>
                  <a:pt x="110" y="389"/>
                  <a:pt x="110" y="389"/>
                </a:cubicBezTo>
                <a:cubicBezTo>
                  <a:pt x="100" y="399"/>
                  <a:pt x="84" y="399"/>
                  <a:pt x="74" y="389"/>
                </a:cubicBezTo>
                <a:cubicBezTo>
                  <a:pt x="64" y="379"/>
                  <a:pt x="64" y="363"/>
                  <a:pt x="74" y="353"/>
                </a:cubicBezTo>
                <a:lnTo>
                  <a:pt x="195" y="23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 defTabSz="914126">
              <a:defRPr/>
            </a:pPr>
            <a:endParaRPr lang="en-US" sz="1200" kern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reeform 207">
            <a:extLst>
              <a:ext uri="{FF2B5EF4-FFF2-40B4-BE49-F238E27FC236}">
                <a16:creationId xmlns:a16="http://schemas.microsoft.com/office/drawing/2014/main" id="{E4460481-6162-42C4-B6A4-A62CBB187B52}"/>
              </a:ext>
            </a:extLst>
          </p:cNvPr>
          <p:cNvSpPr>
            <a:spLocks/>
          </p:cNvSpPr>
          <p:nvPr/>
        </p:nvSpPr>
        <p:spPr>
          <a:xfrm rot="15946458" flipV="1">
            <a:off x="7557462" y="5087081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05" name="Freeform 208">
            <a:extLst>
              <a:ext uri="{FF2B5EF4-FFF2-40B4-BE49-F238E27FC236}">
                <a16:creationId xmlns:a16="http://schemas.microsoft.com/office/drawing/2014/main" id="{F19021C0-A6A3-461D-83B8-2B7C5ED4BB03}"/>
              </a:ext>
            </a:extLst>
          </p:cNvPr>
          <p:cNvSpPr>
            <a:spLocks/>
          </p:cNvSpPr>
          <p:nvPr/>
        </p:nvSpPr>
        <p:spPr>
          <a:xfrm rot="15946458" flipV="1">
            <a:off x="8546216" y="5081657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E88FD31-B66D-4152-8BB4-0A1255F6938E}"/>
              </a:ext>
            </a:extLst>
          </p:cNvPr>
          <p:cNvSpPr txBox="1"/>
          <p:nvPr/>
        </p:nvSpPr>
        <p:spPr bwMode="auto">
          <a:xfrm flipV="1">
            <a:off x="485599" y="1547574"/>
            <a:ext cx="135422" cy="608162"/>
          </a:xfrm>
          <a:prstGeom prst="rect">
            <a:avLst/>
          </a:prstGeom>
          <a:noFill/>
        </p:spPr>
        <p:txBody>
          <a:bodyPr vert="eaVert" wrap="square" lIns="0" rIns="0">
            <a:spAutoFit/>
          </a:bodyPr>
          <a:lstStyle/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100" b="1" u="sng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Frutiger Next Pro Light"/>
                <a:cs typeface="Arial" panose="020B0604020202020204" pitchFamily="34" charset="0"/>
              </a:rPr>
              <a:t>Journey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B0723CC-9EB3-44C8-B223-9B2B016B9817}"/>
              </a:ext>
            </a:extLst>
          </p:cNvPr>
          <p:cNvSpPr txBox="1"/>
          <p:nvPr/>
        </p:nvSpPr>
        <p:spPr bwMode="auto">
          <a:xfrm flipV="1">
            <a:off x="506219" y="3106573"/>
            <a:ext cx="135422" cy="1399943"/>
          </a:xfrm>
          <a:prstGeom prst="rect">
            <a:avLst/>
          </a:prstGeom>
          <a:noFill/>
        </p:spPr>
        <p:txBody>
          <a:bodyPr vert="eaVert" wrap="square" lIns="0" rIns="0">
            <a:spAutoFit/>
          </a:bodyPr>
          <a:lstStyle/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100" b="1" u="sng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Frutiger Next Pro Light"/>
                <a:cs typeface="Arial" panose="020B0604020202020204" pitchFamily="34" charset="0"/>
              </a:rPr>
              <a:t>Steps / Touchpoints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776D0FD-59A2-49EC-ADBC-A2CC1247BD13}"/>
              </a:ext>
            </a:extLst>
          </p:cNvPr>
          <p:cNvGrpSpPr/>
          <p:nvPr/>
        </p:nvGrpSpPr>
        <p:grpSpPr>
          <a:xfrm>
            <a:off x="5689265" y="2424882"/>
            <a:ext cx="222072" cy="226361"/>
            <a:chOff x="6548386" y="2238859"/>
            <a:chExt cx="222130" cy="226420"/>
          </a:xfrm>
        </p:grpSpPr>
        <p:sp>
          <p:nvSpPr>
            <p:cNvPr id="109" name="Freeform 562">
              <a:extLst>
                <a:ext uri="{FF2B5EF4-FFF2-40B4-BE49-F238E27FC236}">
                  <a16:creationId xmlns:a16="http://schemas.microsoft.com/office/drawing/2014/main" id="{85E8CF39-EDB3-44C5-8BA4-BD8505171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6362" y="2383348"/>
              <a:ext cx="94154" cy="81931"/>
            </a:xfrm>
            <a:custGeom>
              <a:avLst/>
              <a:gdLst>
                <a:gd name="T0" fmla="*/ 25 w 51"/>
                <a:gd name="T1" fmla="*/ 0 h 44"/>
                <a:gd name="T2" fmla="*/ 51 w 51"/>
                <a:gd name="T3" fmla="*/ 22 h 44"/>
                <a:gd name="T4" fmla="*/ 25 w 51"/>
                <a:gd name="T5" fmla="*/ 44 h 44"/>
                <a:gd name="T6" fmla="*/ 25 w 51"/>
                <a:gd name="T7" fmla="*/ 29 h 44"/>
                <a:gd name="T8" fmla="*/ 0 w 51"/>
                <a:gd name="T9" fmla="*/ 29 h 44"/>
                <a:gd name="T10" fmla="*/ 0 w 51"/>
                <a:gd name="T11" fmla="*/ 14 h 44"/>
                <a:gd name="T12" fmla="*/ 25 w 51"/>
                <a:gd name="T13" fmla="*/ 14 h 44"/>
                <a:gd name="T14" fmla="*/ 25 w 51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44">
                  <a:moveTo>
                    <a:pt x="25" y="0"/>
                  </a:moveTo>
                  <a:lnTo>
                    <a:pt x="51" y="22"/>
                  </a:lnTo>
                  <a:lnTo>
                    <a:pt x="25" y="44"/>
                  </a:lnTo>
                  <a:lnTo>
                    <a:pt x="25" y="29"/>
                  </a:lnTo>
                  <a:lnTo>
                    <a:pt x="0" y="29"/>
                  </a:lnTo>
                  <a:lnTo>
                    <a:pt x="0" y="14"/>
                  </a:lnTo>
                  <a:lnTo>
                    <a:pt x="25" y="1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defTabSz="914126">
                <a:defRPr/>
              </a:pPr>
              <a:endParaRPr lang="es-ES_tradnl" sz="1200" b="1" ker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Freeform 563">
              <a:extLst>
                <a:ext uri="{FF2B5EF4-FFF2-40B4-BE49-F238E27FC236}">
                  <a16:creationId xmlns:a16="http://schemas.microsoft.com/office/drawing/2014/main" id="{91275F49-C52E-44E1-872D-DE3837444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8386" y="2238859"/>
              <a:ext cx="155077" cy="195518"/>
            </a:xfrm>
            <a:custGeom>
              <a:avLst/>
              <a:gdLst>
                <a:gd name="T0" fmla="*/ 64 w 92"/>
                <a:gd name="T1" fmla="*/ 110 h 114"/>
                <a:gd name="T2" fmla="*/ 64 w 92"/>
                <a:gd name="T3" fmla="*/ 94 h 114"/>
                <a:gd name="T4" fmla="*/ 64 w 92"/>
                <a:gd name="T5" fmla="*/ 86 h 114"/>
                <a:gd name="T6" fmla="*/ 72 w 92"/>
                <a:gd name="T7" fmla="*/ 86 h 114"/>
                <a:gd name="T8" fmla="*/ 92 w 92"/>
                <a:gd name="T9" fmla="*/ 86 h 114"/>
                <a:gd name="T10" fmla="*/ 92 w 92"/>
                <a:gd name="T11" fmla="*/ 86 h 114"/>
                <a:gd name="T12" fmla="*/ 74 w 92"/>
                <a:gd name="T13" fmla="*/ 75 h 114"/>
                <a:gd name="T14" fmla="*/ 73 w 92"/>
                <a:gd name="T15" fmla="*/ 65 h 114"/>
                <a:gd name="T16" fmla="*/ 78 w 92"/>
                <a:gd name="T17" fmla="*/ 49 h 114"/>
                <a:gd name="T18" fmla="*/ 79 w 92"/>
                <a:gd name="T19" fmla="*/ 50 h 114"/>
                <a:gd name="T20" fmla="*/ 83 w 92"/>
                <a:gd name="T21" fmla="*/ 41 h 114"/>
                <a:gd name="T22" fmla="*/ 81 w 92"/>
                <a:gd name="T23" fmla="*/ 32 h 114"/>
                <a:gd name="T24" fmla="*/ 80 w 92"/>
                <a:gd name="T25" fmla="*/ 34 h 114"/>
                <a:gd name="T26" fmla="*/ 79 w 92"/>
                <a:gd name="T27" fmla="*/ 19 h 114"/>
                <a:gd name="T28" fmla="*/ 66 w 92"/>
                <a:gd name="T29" fmla="*/ 3 h 114"/>
                <a:gd name="T30" fmla="*/ 52 w 92"/>
                <a:gd name="T31" fmla="*/ 3 h 114"/>
                <a:gd name="T32" fmla="*/ 47 w 92"/>
                <a:gd name="T33" fmla="*/ 5 h 114"/>
                <a:gd name="T34" fmla="*/ 44 w 92"/>
                <a:gd name="T35" fmla="*/ 6 h 114"/>
                <a:gd name="T36" fmla="*/ 38 w 92"/>
                <a:gd name="T37" fmla="*/ 15 h 114"/>
                <a:gd name="T38" fmla="*/ 38 w 92"/>
                <a:gd name="T39" fmla="*/ 34 h 114"/>
                <a:gd name="T40" fmla="*/ 37 w 92"/>
                <a:gd name="T41" fmla="*/ 32 h 114"/>
                <a:gd name="T42" fmla="*/ 35 w 92"/>
                <a:gd name="T43" fmla="*/ 41 h 114"/>
                <a:gd name="T44" fmla="*/ 39 w 92"/>
                <a:gd name="T45" fmla="*/ 50 h 114"/>
                <a:gd name="T46" fmla="*/ 40 w 92"/>
                <a:gd name="T47" fmla="*/ 48 h 114"/>
                <a:gd name="T48" fmla="*/ 43 w 92"/>
                <a:gd name="T49" fmla="*/ 59 h 114"/>
                <a:gd name="T50" fmla="*/ 45 w 92"/>
                <a:gd name="T51" fmla="*/ 64 h 114"/>
                <a:gd name="T52" fmla="*/ 43 w 92"/>
                <a:gd name="T53" fmla="*/ 75 h 114"/>
                <a:gd name="T54" fmla="*/ 8 w 92"/>
                <a:gd name="T55" fmla="*/ 95 h 114"/>
                <a:gd name="T56" fmla="*/ 0 w 92"/>
                <a:gd name="T57" fmla="*/ 114 h 114"/>
                <a:gd name="T58" fmla="*/ 64 w 92"/>
                <a:gd name="T59" fmla="*/ 114 h 114"/>
                <a:gd name="T60" fmla="*/ 64 w 92"/>
                <a:gd name="T61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114">
                  <a:moveTo>
                    <a:pt x="64" y="110"/>
                  </a:moveTo>
                  <a:cubicBezTo>
                    <a:pt x="64" y="94"/>
                    <a:pt x="64" y="94"/>
                    <a:pt x="64" y="94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84" y="81"/>
                    <a:pt x="77" y="77"/>
                    <a:pt x="74" y="75"/>
                  </a:cubicBezTo>
                  <a:cubicBezTo>
                    <a:pt x="70" y="73"/>
                    <a:pt x="73" y="65"/>
                    <a:pt x="73" y="65"/>
                  </a:cubicBezTo>
                  <a:cubicBezTo>
                    <a:pt x="73" y="65"/>
                    <a:pt x="77" y="59"/>
                    <a:pt x="78" y="49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80" y="50"/>
                    <a:pt x="82" y="46"/>
                    <a:pt x="83" y="41"/>
                  </a:cubicBezTo>
                  <a:cubicBezTo>
                    <a:pt x="84" y="35"/>
                    <a:pt x="82" y="32"/>
                    <a:pt x="81" y="32"/>
                  </a:cubicBezTo>
                  <a:cubicBezTo>
                    <a:pt x="80" y="32"/>
                    <a:pt x="80" y="33"/>
                    <a:pt x="80" y="34"/>
                  </a:cubicBezTo>
                  <a:cubicBezTo>
                    <a:pt x="79" y="29"/>
                    <a:pt x="79" y="23"/>
                    <a:pt x="79" y="19"/>
                  </a:cubicBezTo>
                  <a:cubicBezTo>
                    <a:pt x="78" y="8"/>
                    <a:pt x="71" y="6"/>
                    <a:pt x="66" y="3"/>
                  </a:cubicBezTo>
                  <a:cubicBezTo>
                    <a:pt x="60" y="0"/>
                    <a:pt x="52" y="3"/>
                    <a:pt x="52" y="3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0" y="8"/>
                    <a:pt x="39" y="9"/>
                    <a:pt x="38" y="15"/>
                  </a:cubicBezTo>
                  <a:cubicBezTo>
                    <a:pt x="38" y="21"/>
                    <a:pt x="38" y="28"/>
                    <a:pt x="38" y="34"/>
                  </a:cubicBezTo>
                  <a:cubicBezTo>
                    <a:pt x="38" y="33"/>
                    <a:pt x="38" y="32"/>
                    <a:pt x="37" y="32"/>
                  </a:cubicBezTo>
                  <a:cubicBezTo>
                    <a:pt x="36" y="32"/>
                    <a:pt x="34" y="35"/>
                    <a:pt x="35" y="41"/>
                  </a:cubicBezTo>
                  <a:cubicBezTo>
                    <a:pt x="36" y="46"/>
                    <a:pt x="38" y="50"/>
                    <a:pt x="39" y="50"/>
                  </a:cubicBezTo>
                  <a:cubicBezTo>
                    <a:pt x="40" y="50"/>
                    <a:pt x="40" y="49"/>
                    <a:pt x="40" y="48"/>
                  </a:cubicBezTo>
                  <a:cubicBezTo>
                    <a:pt x="41" y="53"/>
                    <a:pt x="41" y="55"/>
                    <a:pt x="43" y="59"/>
                  </a:cubicBezTo>
                  <a:cubicBezTo>
                    <a:pt x="44" y="63"/>
                    <a:pt x="45" y="64"/>
                    <a:pt x="45" y="64"/>
                  </a:cubicBezTo>
                  <a:cubicBezTo>
                    <a:pt x="45" y="64"/>
                    <a:pt x="48" y="72"/>
                    <a:pt x="43" y="75"/>
                  </a:cubicBezTo>
                  <a:cubicBezTo>
                    <a:pt x="34" y="80"/>
                    <a:pt x="17" y="90"/>
                    <a:pt x="8" y="95"/>
                  </a:cubicBezTo>
                  <a:cubicBezTo>
                    <a:pt x="1" y="98"/>
                    <a:pt x="0" y="114"/>
                    <a:pt x="0" y="114"/>
                  </a:cubicBezTo>
                  <a:cubicBezTo>
                    <a:pt x="64" y="114"/>
                    <a:pt x="64" y="114"/>
                    <a:pt x="64" y="114"/>
                  </a:cubicBezTo>
                  <a:lnTo>
                    <a:pt x="64" y="11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defTabSz="914126">
                <a:defRPr/>
              </a:pPr>
              <a:endParaRPr lang="es-ES_tradnl" sz="1200" b="1" ker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1" name="Freeform 207">
            <a:extLst>
              <a:ext uri="{FF2B5EF4-FFF2-40B4-BE49-F238E27FC236}">
                <a16:creationId xmlns:a16="http://schemas.microsoft.com/office/drawing/2014/main" id="{AAD12E28-8456-4685-BC1E-922656CD1128}"/>
              </a:ext>
            </a:extLst>
          </p:cNvPr>
          <p:cNvSpPr>
            <a:spLocks/>
          </p:cNvSpPr>
          <p:nvPr/>
        </p:nvSpPr>
        <p:spPr>
          <a:xfrm rot="15946458" flipV="1">
            <a:off x="5474242" y="2498293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40693D6-D1CE-402D-87F8-BFC84B80E7E4}"/>
              </a:ext>
            </a:extLst>
          </p:cNvPr>
          <p:cNvSpPr txBox="1"/>
          <p:nvPr/>
        </p:nvSpPr>
        <p:spPr bwMode="auto">
          <a:xfrm>
            <a:off x="5178154" y="3740307"/>
            <a:ext cx="959267" cy="35407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Frutiger Next Pro Light"/>
                <a:cs typeface="Arial" panose="020B0604020202020204" pitchFamily="34" charset="0"/>
              </a:rPr>
              <a:t>Site/EMAIL</a:t>
            </a:r>
          </a:p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Frutiger Next Pro Light"/>
                <a:cs typeface="Arial" panose="020B0604020202020204" pitchFamily="34" charset="0"/>
              </a:rPr>
              <a:t>ACCESSED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B90B4AF-D967-4513-9B5B-0B7A8D21A58A}"/>
              </a:ext>
            </a:extLst>
          </p:cNvPr>
          <p:cNvSpPr txBox="1"/>
          <p:nvPr/>
        </p:nvSpPr>
        <p:spPr bwMode="auto">
          <a:xfrm>
            <a:off x="7451097" y="3741460"/>
            <a:ext cx="860835" cy="35654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b="1" dirty="0">
                <a:solidFill>
                  <a:srgbClr val="000000">
                    <a:lumMod val="50000"/>
                    <a:lumOff val="50000"/>
                  </a:srgbClr>
                </a:solidFill>
                <a:latin typeface="Frutiger Next Pro Light"/>
                <a:cs typeface="Arial" panose="020B0604020202020204" pitchFamily="34" charset="0"/>
              </a:rPr>
              <a:t>CONVERSION</a:t>
            </a:r>
          </a:p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b="1" dirty="0">
                <a:solidFill>
                  <a:srgbClr val="000000">
                    <a:lumMod val="50000"/>
                    <a:lumOff val="50000"/>
                  </a:srgbClr>
                </a:solidFill>
                <a:latin typeface="Frutiger Next Pro Light"/>
                <a:cs typeface="Arial" panose="020B0604020202020204" pitchFamily="34" charset="0"/>
              </a:rPr>
              <a:t>COMPLETE</a:t>
            </a:r>
          </a:p>
        </p:txBody>
      </p:sp>
      <p:sp>
        <p:nvSpPr>
          <p:cNvPr id="114" name="Freeform 641">
            <a:extLst>
              <a:ext uri="{FF2B5EF4-FFF2-40B4-BE49-F238E27FC236}">
                <a16:creationId xmlns:a16="http://schemas.microsoft.com/office/drawing/2014/main" id="{910A2E23-02D0-4FD4-ABE2-CDC3B94629CB}"/>
              </a:ext>
            </a:extLst>
          </p:cNvPr>
          <p:cNvSpPr>
            <a:spLocks/>
          </p:cNvSpPr>
          <p:nvPr/>
        </p:nvSpPr>
        <p:spPr>
          <a:xfrm rot="15946458" flipV="1">
            <a:off x="8728346" y="3457028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A6D32121-0491-482A-B487-AACE7EE26D62}"/>
              </a:ext>
            </a:extLst>
          </p:cNvPr>
          <p:cNvSpPr/>
          <p:nvPr/>
        </p:nvSpPr>
        <p:spPr>
          <a:xfrm>
            <a:off x="8724830" y="3319042"/>
            <a:ext cx="365665" cy="36566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prstClr val="white"/>
              </a:solidFill>
              <a:latin typeface="Frutiger Next Pro Light"/>
            </a:endParaRPr>
          </a:p>
        </p:txBody>
      </p:sp>
      <p:pic>
        <p:nvPicPr>
          <p:cNvPr id="116" name="Picture 8" descr="Image result for conversion icon no background">
            <a:extLst>
              <a:ext uri="{FF2B5EF4-FFF2-40B4-BE49-F238E27FC236}">
                <a16:creationId xmlns:a16="http://schemas.microsoft.com/office/drawing/2014/main" id="{42484AA3-F863-4265-9002-ED51F2061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26" y="3385456"/>
            <a:ext cx="278235" cy="24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Oval 116">
            <a:extLst>
              <a:ext uri="{FF2B5EF4-FFF2-40B4-BE49-F238E27FC236}">
                <a16:creationId xmlns:a16="http://schemas.microsoft.com/office/drawing/2014/main" id="{09527584-4465-4308-A214-C884BAAAA23C}"/>
              </a:ext>
            </a:extLst>
          </p:cNvPr>
          <p:cNvSpPr/>
          <p:nvPr/>
        </p:nvSpPr>
        <p:spPr>
          <a:xfrm>
            <a:off x="9539481" y="3323707"/>
            <a:ext cx="365665" cy="365665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prstClr val="white"/>
              </a:solidFill>
              <a:latin typeface="Frutiger Next Pro Light"/>
            </a:endParaRPr>
          </a:p>
        </p:txBody>
      </p:sp>
      <p:pic>
        <p:nvPicPr>
          <p:cNvPr id="118" name="Picture 16" descr="Related image">
            <a:extLst>
              <a:ext uri="{FF2B5EF4-FFF2-40B4-BE49-F238E27FC236}">
                <a16:creationId xmlns:a16="http://schemas.microsoft.com/office/drawing/2014/main" id="{7D4B1A31-0943-473B-AD2A-02048DFBC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820" y="3372572"/>
            <a:ext cx="274249" cy="27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9E51ABFE-81E5-461E-A043-AB4D5D6EB952}"/>
              </a:ext>
            </a:extLst>
          </p:cNvPr>
          <p:cNvSpPr txBox="1"/>
          <p:nvPr/>
        </p:nvSpPr>
        <p:spPr bwMode="auto">
          <a:xfrm>
            <a:off x="9309019" y="3807781"/>
            <a:ext cx="860835" cy="35654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b="1" u="sng" dirty="0">
                <a:solidFill>
                  <a:srgbClr val="000000">
                    <a:lumMod val="50000"/>
                    <a:lumOff val="50000"/>
                  </a:srgbClr>
                </a:solidFill>
                <a:latin typeface="Frutiger Next Pro Light"/>
                <a:cs typeface="Arial" panose="020B0604020202020204" pitchFamily="34" charset="0"/>
              </a:rPr>
              <a:t>CROSS-SEL</a:t>
            </a:r>
            <a:r>
              <a:rPr lang="en-GB" sz="1050" b="1" dirty="0">
                <a:solidFill>
                  <a:srgbClr val="000000">
                    <a:lumMod val="50000"/>
                    <a:lumOff val="50000"/>
                  </a:srgbClr>
                </a:solidFill>
                <a:latin typeface="Frutiger Next Pro Light"/>
                <a:cs typeface="Arial" panose="020B0604020202020204" pitchFamily="34" charset="0"/>
              </a:rPr>
              <a:t>L</a:t>
            </a:r>
          </a:p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b="1" dirty="0">
                <a:solidFill>
                  <a:srgbClr val="000000">
                    <a:lumMod val="50000"/>
                    <a:lumOff val="50000"/>
                  </a:srgbClr>
                </a:solidFill>
                <a:latin typeface="Frutiger Next Pro Light"/>
                <a:cs typeface="Arial" panose="020B0604020202020204" pitchFamily="34" charset="0"/>
              </a:rPr>
              <a:t>(ON-SITE)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4B0C1C2-1BC0-4026-94DA-E20321470D18}"/>
              </a:ext>
            </a:extLst>
          </p:cNvPr>
          <p:cNvSpPr txBox="1"/>
          <p:nvPr/>
        </p:nvSpPr>
        <p:spPr bwMode="auto">
          <a:xfrm>
            <a:off x="4621410" y="2182650"/>
            <a:ext cx="921936" cy="22154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Frutiger Next Pro Light"/>
                <a:cs typeface="Arial" panose="020B0604020202020204" pitchFamily="34" charset="0"/>
              </a:rPr>
              <a:t>BOUNCE</a:t>
            </a:r>
          </a:p>
        </p:txBody>
      </p:sp>
      <p:sp>
        <p:nvSpPr>
          <p:cNvPr id="121" name="Freeform 207">
            <a:extLst>
              <a:ext uri="{FF2B5EF4-FFF2-40B4-BE49-F238E27FC236}">
                <a16:creationId xmlns:a16="http://schemas.microsoft.com/office/drawing/2014/main" id="{5C531AC5-778D-48F5-B873-FFCD5E3B1FF2}"/>
              </a:ext>
            </a:extLst>
          </p:cNvPr>
          <p:cNvSpPr>
            <a:spLocks/>
          </p:cNvSpPr>
          <p:nvPr/>
        </p:nvSpPr>
        <p:spPr>
          <a:xfrm rot="15946458" flipV="1">
            <a:off x="7275994" y="2614897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797AFBD-40F7-479C-A312-43FDF01CA9FA}"/>
              </a:ext>
            </a:extLst>
          </p:cNvPr>
          <p:cNvSpPr/>
          <p:nvPr/>
        </p:nvSpPr>
        <p:spPr>
          <a:xfrm>
            <a:off x="8232027" y="4165669"/>
            <a:ext cx="365665" cy="365665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prstClr val="white"/>
              </a:solidFill>
              <a:latin typeface="Frutiger Next Pro 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7082996-4256-468C-A0C8-519770D76364}"/>
              </a:ext>
            </a:extLst>
          </p:cNvPr>
          <p:cNvGrpSpPr/>
          <p:nvPr/>
        </p:nvGrpSpPr>
        <p:grpSpPr>
          <a:xfrm>
            <a:off x="8315410" y="4223294"/>
            <a:ext cx="222072" cy="226361"/>
            <a:chOff x="6548386" y="2238859"/>
            <a:chExt cx="222130" cy="226420"/>
          </a:xfrm>
        </p:grpSpPr>
        <p:sp>
          <p:nvSpPr>
            <p:cNvPr id="124" name="Freeform 563">
              <a:extLst>
                <a:ext uri="{FF2B5EF4-FFF2-40B4-BE49-F238E27FC236}">
                  <a16:creationId xmlns:a16="http://schemas.microsoft.com/office/drawing/2014/main" id="{4E54323E-04FD-4E36-B60A-7D036D74F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8386" y="2238859"/>
              <a:ext cx="155077" cy="195518"/>
            </a:xfrm>
            <a:custGeom>
              <a:avLst/>
              <a:gdLst>
                <a:gd name="T0" fmla="*/ 64 w 92"/>
                <a:gd name="T1" fmla="*/ 110 h 114"/>
                <a:gd name="T2" fmla="*/ 64 w 92"/>
                <a:gd name="T3" fmla="*/ 94 h 114"/>
                <a:gd name="T4" fmla="*/ 64 w 92"/>
                <a:gd name="T5" fmla="*/ 86 h 114"/>
                <a:gd name="T6" fmla="*/ 72 w 92"/>
                <a:gd name="T7" fmla="*/ 86 h 114"/>
                <a:gd name="T8" fmla="*/ 92 w 92"/>
                <a:gd name="T9" fmla="*/ 86 h 114"/>
                <a:gd name="T10" fmla="*/ 92 w 92"/>
                <a:gd name="T11" fmla="*/ 86 h 114"/>
                <a:gd name="T12" fmla="*/ 74 w 92"/>
                <a:gd name="T13" fmla="*/ 75 h 114"/>
                <a:gd name="T14" fmla="*/ 73 w 92"/>
                <a:gd name="T15" fmla="*/ 65 h 114"/>
                <a:gd name="T16" fmla="*/ 78 w 92"/>
                <a:gd name="T17" fmla="*/ 49 h 114"/>
                <a:gd name="T18" fmla="*/ 79 w 92"/>
                <a:gd name="T19" fmla="*/ 50 h 114"/>
                <a:gd name="T20" fmla="*/ 83 w 92"/>
                <a:gd name="T21" fmla="*/ 41 h 114"/>
                <a:gd name="T22" fmla="*/ 81 w 92"/>
                <a:gd name="T23" fmla="*/ 32 h 114"/>
                <a:gd name="T24" fmla="*/ 80 w 92"/>
                <a:gd name="T25" fmla="*/ 34 h 114"/>
                <a:gd name="T26" fmla="*/ 79 w 92"/>
                <a:gd name="T27" fmla="*/ 19 h 114"/>
                <a:gd name="T28" fmla="*/ 66 w 92"/>
                <a:gd name="T29" fmla="*/ 3 h 114"/>
                <a:gd name="T30" fmla="*/ 52 w 92"/>
                <a:gd name="T31" fmla="*/ 3 h 114"/>
                <a:gd name="T32" fmla="*/ 47 w 92"/>
                <a:gd name="T33" fmla="*/ 5 h 114"/>
                <a:gd name="T34" fmla="*/ 44 w 92"/>
                <a:gd name="T35" fmla="*/ 6 h 114"/>
                <a:gd name="T36" fmla="*/ 38 w 92"/>
                <a:gd name="T37" fmla="*/ 15 h 114"/>
                <a:gd name="T38" fmla="*/ 38 w 92"/>
                <a:gd name="T39" fmla="*/ 34 h 114"/>
                <a:gd name="T40" fmla="*/ 37 w 92"/>
                <a:gd name="T41" fmla="*/ 32 h 114"/>
                <a:gd name="T42" fmla="*/ 35 w 92"/>
                <a:gd name="T43" fmla="*/ 41 h 114"/>
                <a:gd name="T44" fmla="*/ 39 w 92"/>
                <a:gd name="T45" fmla="*/ 50 h 114"/>
                <a:gd name="T46" fmla="*/ 40 w 92"/>
                <a:gd name="T47" fmla="*/ 48 h 114"/>
                <a:gd name="T48" fmla="*/ 43 w 92"/>
                <a:gd name="T49" fmla="*/ 59 h 114"/>
                <a:gd name="T50" fmla="*/ 45 w 92"/>
                <a:gd name="T51" fmla="*/ 64 h 114"/>
                <a:gd name="T52" fmla="*/ 43 w 92"/>
                <a:gd name="T53" fmla="*/ 75 h 114"/>
                <a:gd name="T54" fmla="*/ 8 w 92"/>
                <a:gd name="T55" fmla="*/ 95 h 114"/>
                <a:gd name="T56" fmla="*/ 0 w 92"/>
                <a:gd name="T57" fmla="*/ 114 h 114"/>
                <a:gd name="T58" fmla="*/ 64 w 92"/>
                <a:gd name="T59" fmla="*/ 114 h 114"/>
                <a:gd name="T60" fmla="*/ 64 w 92"/>
                <a:gd name="T61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114">
                  <a:moveTo>
                    <a:pt x="64" y="110"/>
                  </a:moveTo>
                  <a:cubicBezTo>
                    <a:pt x="64" y="94"/>
                    <a:pt x="64" y="94"/>
                    <a:pt x="64" y="94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84" y="81"/>
                    <a:pt x="77" y="77"/>
                    <a:pt x="74" y="75"/>
                  </a:cubicBezTo>
                  <a:cubicBezTo>
                    <a:pt x="70" y="73"/>
                    <a:pt x="73" y="65"/>
                    <a:pt x="73" y="65"/>
                  </a:cubicBezTo>
                  <a:cubicBezTo>
                    <a:pt x="73" y="65"/>
                    <a:pt x="77" y="59"/>
                    <a:pt x="78" y="49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80" y="50"/>
                    <a:pt x="82" y="46"/>
                    <a:pt x="83" y="41"/>
                  </a:cubicBezTo>
                  <a:cubicBezTo>
                    <a:pt x="84" y="35"/>
                    <a:pt x="82" y="32"/>
                    <a:pt x="81" y="32"/>
                  </a:cubicBezTo>
                  <a:cubicBezTo>
                    <a:pt x="80" y="32"/>
                    <a:pt x="80" y="33"/>
                    <a:pt x="80" y="34"/>
                  </a:cubicBezTo>
                  <a:cubicBezTo>
                    <a:pt x="79" y="29"/>
                    <a:pt x="79" y="23"/>
                    <a:pt x="79" y="19"/>
                  </a:cubicBezTo>
                  <a:cubicBezTo>
                    <a:pt x="78" y="8"/>
                    <a:pt x="71" y="6"/>
                    <a:pt x="66" y="3"/>
                  </a:cubicBezTo>
                  <a:cubicBezTo>
                    <a:pt x="60" y="0"/>
                    <a:pt x="52" y="3"/>
                    <a:pt x="52" y="3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0" y="8"/>
                    <a:pt x="39" y="9"/>
                    <a:pt x="38" y="15"/>
                  </a:cubicBezTo>
                  <a:cubicBezTo>
                    <a:pt x="38" y="21"/>
                    <a:pt x="38" y="28"/>
                    <a:pt x="38" y="34"/>
                  </a:cubicBezTo>
                  <a:cubicBezTo>
                    <a:pt x="38" y="33"/>
                    <a:pt x="38" y="32"/>
                    <a:pt x="37" y="32"/>
                  </a:cubicBezTo>
                  <a:cubicBezTo>
                    <a:pt x="36" y="32"/>
                    <a:pt x="34" y="35"/>
                    <a:pt x="35" y="41"/>
                  </a:cubicBezTo>
                  <a:cubicBezTo>
                    <a:pt x="36" y="46"/>
                    <a:pt x="38" y="50"/>
                    <a:pt x="39" y="50"/>
                  </a:cubicBezTo>
                  <a:cubicBezTo>
                    <a:pt x="40" y="50"/>
                    <a:pt x="40" y="49"/>
                    <a:pt x="40" y="48"/>
                  </a:cubicBezTo>
                  <a:cubicBezTo>
                    <a:pt x="41" y="53"/>
                    <a:pt x="41" y="55"/>
                    <a:pt x="43" y="59"/>
                  </a:cubicBezTo>
                  <a:cubicBezTo>
                    <a:pt x="44" y="63"/>
                    <a:pt x="45" y="64"/>
                    <a:pt x="45" y="64"/>
                  </a:cubicBezTo>
                  <a:cubicBezTo>
                    <a:pt x="45" y="64"/>
                    <a:pt x="48" y="72"/>
                    <a:pt x="43" y="75"/>
                  </a:cubicBezTo>
                  <a:cubicBezTo>
                    <a:pt x="34" y="80"/>
                    <a:pt x="17" y="90"/>
                    <a:pt x="8" y="95"/>
                  </a:cubicBezTo>
                  <a:cubicBezTo>
                    <a:pt x="1" y="98"/>
                    <a:pt x="0" y="114"/>
                    <a:pt x="0" y="114"/>
                  </a:cubicBezTo>
                  <a:cubicBezTo>
                    <a:pt x="64" y="114"/>
                    <a:pt x="64" y="114"/>
                    <a:pt x="64" y="114"/>
                  </a:cubicBezTo>
                  <a:lnTo>
                    <a:pt x="64" y="11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defTabSz="914126">
                <a:defRPr/>
              </a:pPr>
              <a:endParaRPr lang="es-ES_tradnl" sz="1200" b="1" ker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Freeform 562">
              <a:extLst>
                <a:ext uri="{FF2B5EF4-FFF2-40B4-BE49-F238E27FC236}">
                  <a16:creationId xmlns:a16="http://schemas.microsoft.com/office/drawing/2014/main" id="{2DC2AFD1-E277-4EF5-908C-733AD3A14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6362" y="2383348"/>
              <a:ext cx="94154" cy="81931"/>
            </a:xfrm>
            <a:custGeom>
              <a:avLst/>
              <a:gdLst>
                <a:gd name="T0" fmla="*/ 25 w 51"/>
                <a:gd name="T1" fmla="*/ 0 h 44"/>
                <a:gd name="T2" fmla="*/ 51 w 51"/>
                <a:gd name="T3" fmla="*/ 22 h 44"/>
                <a:gd name="T4" fmla="*/ 25 w 51"/>
                <a:gd name="T5" fmla="*/ 44 h 44"/>
                <a:gd name="T6" fmla="*/ 25 w 51"/>
                <a:gd name="T7" fmla="*/ 29 h 44"/>
                <a:gd name="T8" fmla="*/ 0 w 51"/>
                <a:gd name="T9" fmla="*/ 29 h 44"/>
                <a:gd name="T10" fmla="*/ 0 w 51"/>
                <a:gd name="T11" fmla="*/ 14 h 44"/>
                <a:gd name="T12" fmla="*/ 25 w 51"/>
                <a:gd name="T13" fmla="*/ 14 h 44"/>
                <a:gd name="T14" fmla="*/ 25 w 51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44">
                  <a:moveTo>
                    <a:pt x="25" y="0"/>
                  </a:moveTo>
                  <a:lnTo>
                    <a:pt x="51" y="22"/>
                  </a:lnTo>
                  <a:lnTo>
                    <a:pt x="25" y="44"/>
                  </a:lnTo>
                  <a:lnTo>
                    <a:pt x="25" y="29"/>
                  </a:lnTo>
                  <a:lnTo>
                    <a:pt x="0" y="29"/>
                  </a:lnTo>
                  <a:lnTo>
                    <a:pt x="0" y="14"/>
                  </a:lnTo>
                  <a:lnTo>
                    <a:pt x="25" y="1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defTabSz="914126">
                <a:defRPr/>
              </a:pPr>
              <a:endParaRPr lang="es-ES_tradnl" sz="1200" b="1" ker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CAA9ADE7-978A-4CA2-A325-57375702BB19}"/>
              </a:ext>
            </a:extLst>
          </p:cNvPr>
          <p:cNvSpPr txBox="1"/>
          <p:nvPr/>
        </p:nvSpPr>
        <p:spPr bwMode="auto">
          <a:xfrm>
            <a:off x="3329903" y="3842128"/>
            <a:ext cx="974294" cy="35407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Frutiger Next Pro Light"/>
                <a:cs typeface="Arial" panose="020B0604020202020204" pitchFamily="34" charset="0"/>
              </a:rPr>
              <a:t>USER</a:t>
            </a:r>
            <a:br>
              <a:rPr lang="en-GB" sz="105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Frutiger Next Pro Light"/>
                <a:cs typeface="Arial" panose="020B0604020202020204" pitchFamily="34" charset="0"/>
              </a:rPr>
            </a:br>
            <a:r>
              <a:rPr lang="en-GB" sz="105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Frutiger Next Pro Light"/>
                <a:cs typeface="Arial" panose="020B0604020202020204" pitchFamily="34" charset="0"/>
              </a:rPr>
              <a:t>INFO STORAGE</a:t>
            </a:r>
          </a:p>
        </p:txBody>
      </p:sp>
      <p:sp>
        <p:nvSpPr>
          <p:cNvPr id="127" name="Freeform 207">
            <a:extLst>
              <a:ext uri="{FF2B5EF4-FFF2-40B4-BE49-F238E27FC236}">
                <a16:creationId xmlns:a16="http://schemas.microsoft.com/office/drawing/2014/main" id="{A28F957B-FAEF-4E79-9BC5-350093B7416E}"/>
              </a:ext>
            </a:extLst>
          </p:cNvPr>
          <p:cNvSpPr>
            <a:spLocks/>
          </p:cNvSpPr>
          <p:nvPr/>
        </p:nvSpPr>
        <p:spPr>
          <a:xfrm rot="15946458" flipV="1">
            <a:off x="2864168" y="3457027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28" name="Freeform 208">
            <a:extLst>
              <a:ext uri="{FF2B5EF4-FFF2-40B4-BE49-F238E27FC236}">
                <a16:creationId xmlns:a16="http://schemas.microsoft.com/office/drawing/2014/main" id="{B51692BD-4040-449D-A848-645E09A7BB15}"/>
              </a:ext>
            </a:extLst>
          </p:cNvPr>
          <p:cNvSpPr>
            <a:spLocks/>
          </p:cNvSpPr>
          <p:nvPr/>
        </p:nvSpPr>
        <p:spPr>
          <a:xfrm rot="15946458" flipV="1">
            <a:off x="9583200" y="5088481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29" name="Freeform 571">
            <a:extLst>
              <a:ext uri="{FF2B5EF4-FFF2-40B4-BE49-F238E27FC236}">
                <a16:creationId xmlns:a16="http://schemas.microsoft.com/office/drawing/2014/main" id="{714F0802-3E4C-4548-8534-5C4472DC10D2}"/>
              </a:ext>
            </a:extLst>
          </p:cNvPr>
          <p:cNvSpPr>
            <a:spLocks/>
          </p:cNvSpPr>
          <p:nvPr/>
        </p:nvSpPr>
        <p:spPr>
          <a:xfrm rot="15946458" flipV="1">
            <a:off x="5537568" y="3449133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544790E-F5F7-48BB-966E-DD635C2504D1}"/>
              </a:ext>
            </a:extLst>
          </p:cNvPr>
          <p:cNvSpPr txBox="1"/>
          <p:nvPr/>
        </p:nvSpPr>
        <p:spPr bwMode="auto">
          <a:xfrm>
            <a:off x="8886990" y="4478924"/>
            <a:ext cx="921936" cy="35654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Frutiger Next Pro Light"/>
                <a:cs typeface="Arial" panose="020B0604020202020204" pitchFamily="34" charset="0"/>
              </a:rPr>
              <a:t>EMAIL </a:t>
            </a:r>
          </a:p>
          <a:p>
            <a:pPr algn="ctr" defTabSz="914126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05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Frutiger Next Pro Light"/>
                <a:cs typeface="Arial" panose="020B0604020202020204" pitchFamily="34" charset="0"/>
              </a:rPr>
              <a:t>BOUNCE</a:t>
            </a:r>
          </a:p>
        </p:txBody>
      </p:sp>
      <p:sp>
        <p:nvSpPr>
          <p:cNvPr id="131" name="Freeform 641">
            <a:extLst>
              <a:ext uri="{FF2B5EF4-FFF2-40B4-BE49-F238E27FC236}">
                <a16:creationId xmlns:a16="http://schemas.microsoft.com/office/drawing/2014/main" id="{65143968-C299-4045-966A-43D90F5AF249}"/>
              </a:ext>
            </a:extLst>
          </p:cNvPr>
          <p:cNvSpPr>
            <a:spLocks/>
          </p:cNvSpPr>
          <p:nvPr/>
        </p:nvSpPr>
        <p:spPr>
          <a:xfrm rot="14000411" flipV="1">
            <a:off x="8190694" y="3077447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8ED903C8-E0B3-49A5-9ABD-F6C5F7C3FAB1}"/>
              </a:ext>
            </a:extLst>
          </p:cNvPr>
          <p:cNvSpPr/>
          <p:nvPr/>
        </p:nvSpPr>
        <p:spPr>
          <a:xfrm>
            <a:off x="10099793" y="150786"/>
            <a:ext cx="853442" cy="24461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defTabSz="91412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Chronicle Display" pitchFamily="50" charset="0"/>
                <a:cs typeface="Arial" panose="020B0604020202020204" pitchFamily="34" charset="0"/>
              </a:rPr>
              <a:t>LEGEND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CDA6E67-D82E-43B4-9304-3CFF3DF8642D}"/>
              </a:ext>
            </a:extLst>
          </p:cNvPr>
          <p:cNvGrpSpPr/>
          <p:nvPr/>
        </p:nvGrpSpPr>
        <p:grpSpPr>
          <a:xfrm>
            <a:off x="2751961" y="3317114"/>
            <a:ext cx="365665" cy="365665"/>
            <a:chOff x="5099247" y="3302749"/>
            <a:chExt cx="365760" cy="365760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A822AF0F-7917-42B0-B70C-8FAC2E4FE7AC}"/>
                </a:ext>
              </a:extLst>
            </p:cNvPr>
            <p:cNvSpPr/>
            <p:nvPr/>
          </p:nvSpPr>
          <p:spPr>
            <a:xfrm>
              <a:off x="5099247" y="3302749"/>
              <a:ext cx="365760" cy="36576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Frutiger Next Pro Light"/>
              </a:endParaRPr>
            </a:p>
          </p:txBody>
        </p:sp>
        <p:sp>
          <p:nvSpPr>
            <p:cNvPr id="135" name="Freeform 144">
              <a:extLst>
                <a:ext uri="{FF2B5EF4-FFF2-40B4-BE49-F238E27FC236}">
                  <a16:creationId xmlns:a16="http://schemas.microsoft.com/office/drawing/2014/main" id="{4E858EEE-1844-4DD5-9E85-49749F0ECE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9815" y="3377629"/>
              <a:ext cx="180000" cy="216000"/>
            </a:xfrm>
            <a:custGeom>
              <a:avLst/>
              <a:gdLst>
                <a:gd name="T0" fmla="*/ 351757 w 104"/>
                <a:gd name="T1" fmla="*/ 0 h 104"/>
                <a:gd name="T2" fmla="*/ 14070 w 104"/>
                <a:gd name="T3" fmla="*/ 0 h 104"/>
                <a:gd name="T4" fmla="*/ 0 w 104"/>
                <a:gd name="T5" fmla="*/ 14070 h 104"/>
                <a:gd name="T6" fmla="*/ 0 w 104"/>
                <a:gd name="T7" fmla="*/ 351757 h 104"/>
                <a:gd name="T8" fmla="*/ 14070 w 104"/>
                <a:gd name="T9" fmla="*/ 365827 h 104"/>
                <a:gd name="T10" fmla="*/ 351757 w 104"/>
                <a:gd name="T11" fmla="*/ 365827 h 104"/>
                <a:gd name="T12" fmla="*/ 365827 w 104"/>
                <a:gd name="T13" fmla="*/ 351757 h 104"/>
                <a:gd name="T14" fmla="*/ 365827 w 104"/>
                <a:gd name="T15" fmla="*/ 14070 h 104"/>
                <a:gd name="T16" fmla="*/ 351757 w 104"/>
                <a:gd name="T17" fmla="*/ 0 h 104"/>
                <a:gd name="T18" fmla="*/ 168843 w 104"/>
                <a:gd name="T19" fmla="*/ 337686 h 104"/>
                <a:gd name="T20" fmla="*/ 28141 w 104"/>
                <a:gd name="T21" fmla="*/ 337686 h 104"/>
                <a:gd name="T22" fmla="*/ 28141 w 104"/>
                <a:gd name="T23" fmla="*/ 309546 h 104"/>
                <a:gd name="T24" fmla="*/ 168843 w 104"/>
                <a:gd name="T25" fmla="*/ 309546 h 104"/>
                <a:gd name="T26" fmla="*/ 168843 w 104"/>
                <a:gd name="T27" fmla="*/ 337686 h 104"/>
                <a:gd name="T28" fmla="*/ 168843 w 104"/>
                <a:gd name="T29" fmla="*/ 281405 h 104"/>
                <a:gd name="T30" fmla="*/ 28141 w 104"/>
                <a:gd name="T31" fmla="*/ 281405 h 104"/>
                <a:gd name="T32" fmla="*/ 28141 w 104"/>
                <a:gd name="T33" fmla="*/ 253265 h 104"/>
                <a:gd name="T34" fmla="*/ 168843 w 104"/>
                <a:gd name="T35" fmla="*/ 253265 h 104"/>
                <a:gd name="T36" fmla="*/ 168843 w 104"/>
                <a:gd name="T37" fmla="*/ 281405 h 104"/>
                <a:gd name="T38" fmla="*/ 168843 w 104"/>
                <a:gd name="T39" fmla="*/ 225124 h 104"/>
                <a:gd name="T40" fmla="*/ 28141 w 104"/>
                <a:gd name="T41" fmla="*/ 225124 h 104"/>
                <a:gd name="T42" fmla="*/ 28141 w 104"/>
                <a:gd name="T43" fmla="*/ 28141 h 104"/>
                <a:gd name="T44" fmla="*/ 168843 w 104"/>
                <a:gd name="T45" fmla="*/ 28141 h 104"/>
                <a:gd name="T46" fmla="*/ 168843 w 104"/>
                <a:gd name="T47" fmla="*/ 225124 h 104"/>
                <a:gd name="T48" fmla="*/ 337686 w 104"/>
                <a:gd name="T49" fmla="*/ 337686 h 104"/>
                <a:gd name="T50" fmla="*/ 196984 w 104"/>
                <a:gd name="T51" fmla="*/ 337686 h 104"/>
                <a:gd name="T52" fmla="*/ 196984 w 104"/>
                <a:gd name="T53" fmla="*/ 309546 h 104"/>
                <a:gd name="T54" fmla="*/ 337686 w 104"/>
                <a:gd name="T55" fmla="*/ 309546 h 104"/>
                <a:gd name="T56" fmla="*/ 337686 w 104"/>
                <a:gd name="T57" fmla="*/ 337686 h 104"/>
                <a:gd name="T58" fmla="*/ 337686 w 104"/>
                <a:gd name="T59" fmla="*/ 281405 h 104"/>
                <a:gd name="T60" fmla="*/ 196984 w 104"/>
                <a:gd name="T61" fmla="*/ 281405 h 104"/>
                <a:gd name="T62" fmla="*/ 196984 w 104"/>
                <a:gd name="T63" fmla="*/ 253265 h 104"/>
                <a:gd name="T64" fmla="*/ 337686 w 104"/>
                <a:gd name="T65" fmla="*/ 253265 h 104"/>
                <a:gd name="T66" fmla="*/ 337686 w 104"/>
                <a:gd name="T67" fmla="*/ 281405 h 104"/>
                <a:gd name="T68" fmla="*/ 337686 w 104"/>
                <a:gd name="T69" fmla="*/ 225124 h 104"/>
                <a:gd name="T70" fmla="*/ 196984 w 104"/>
                <a:gd name="T71" fmla="*/ 225124 h 104"/>
                <a:gd name="T72" fmla="*/ 196984 w 104"/>
                <a:gd name="T73" fmla="*/ 196984 h 104"/>
                <a:gd name="T74" fmla="*/ 337686 w 104"/>
                <a:gd name="T75" fmla="*/ 196984 h 104"/>
                <a:gd name="T76" fmla="*/ 337686 w 104"/>
                <a:gd name="T77" fmla="*/ 225124 h 104"/>
                <a:gd name="T78" fmla="*/ 337686 w 104"/>
                <a:gd name="T79" fmla="*/ 168843 h 104"/>
                <a:gd name="T80" fmla="*/ 196984 w 104"/>
                <a:gd name="T81" fmla="*/ 168843 h 104"/>
                <a:gd name="T82" fmla="*/ 196984 w 104"/>
                <a:gd name="T83" fmla="*/ 140703 h 104"/>
                <a:gd name="T84" fmla="*/ 337686 w 104"/>
                <a:gd name="T85" fmla="*/ 140703 h 104"/>
                <a:gd name="T86" fmla="*/ 337686 w 104"/>
                <a:gd name="T87" fmla="*/ 168843 h 104"/>
                <a:gd name="T88" fmla="*/ 337686 w 104"/>
                <a:gd name="T89" fmla="*/ 112562 h 104"/>
                <a:gd name="T90" fmla="*/ 196984 w 104"/>
                <a:gd name="T91" fmla="*/ 112562 h 104"/>
                <a:gd name="T92" fmla="*/ 196984 w 104"/>
                <a:gd name="T93" fmla="*/ 84422 h 104"/>
                <a:gd name="T94" fmla="*/ 337686 w 104"/>
                <a:gd name="T95" fmla="*/ 84422 h 104"/>
                <a:gd name="T96" fmla="*/ 337686 w 104"/>
                <a:gd name="T97" fmla="*/ 112562 h 104"/>
                <a:gd name="T98" fmla="*/ 337686 w 104"/>
                <a:gd name="T99" fmla="*/ 56281 h 104"/>
                <a:gd name="T100" fmla="*/ 196984 w 104"/>
                <a:gd name="T101" fmla="*/ 56281 h 104"/>
                <a:gd name="T102" fmla="*/ 196984 w 104"/>
                <a:gd name="T103" fmla="*/ 28141 h 104"/>
                <a:gd name="T104" fmla="*/ 337686 w 104"/>
                <a:gd name="T105" fmla="*/ 28141 h 104"/>
                <a:gd name="T106" fmla="*/ 337686 w 104"/>
                <a:gd name="T107" fmla="*/ 56281 h 10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04" h="104">
                  <a:moveTo>
                    <a:pt x="10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2" y="104"/>
                    <a:pt x="4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2" y="104"/>
                    <a:pt x="104" y="102"/>
                    <a:pt x="104" y="100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1"/>
                    <a:pt x="102" y="0"/>
                    <a:pt x="100" y="0"/>
                  </a:cubicBezTo>
                  <a:close/>
                  <a:moveTo>
                    <a:pt x="48" y="96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48" y="88"/>
                    <a:pt x="48" y="88"/>
                    <a:pt x="48" y="88"/>
                  </a:cubicBezTo>
                  <a:lnTo>
                    <a:pt x="48" y="96"/>
                  </a:lnTo>
                  <a:close/>
                  <a:moveTo>
                    <a:pt x="48" y="80"/>
                  </a:moveTo>
                  <a:cubicBezTo>
                    <a:pt x="8" y="80"/>
                    <a:pt x="8" y="80"/>
                    <a:pt x="8" y="80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8" y="72"/>
                    <a:pt x="48" y="72"/>
                    <a:pt x="48" y="72"/>
                  </a:cubicBezTo>
                  <a:lnTo>
                    <a:pt x="48" y="80"/>
                  </a:lnTo>
                  <a:close/>
                  <a:moveTo>
                    <a:pt x="48" y="64"/>
                  </a:moveTo>
                  <a:cubicBezTo>
                    <a:pt x="8" y="64"/>
                    <a:pt x="8" y="64"/>
                    <a:pt x="8" y="6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8" y="8"/>
                    <a:pt x="48" y="8"/>
                    <a:pt x="48" y="8"/>
                  </a:cubicBezTo>
                  <a:lnTo>
                    <a:pt x="48" y="64"/>
                  </a:lnTo>
                  <a:close/>
                  <a:moveTo>
                    <a:pt x="96" y="96"/>
                  </a:moveTo>
                  <a:cubicBezTo>
                    <a:pt x="56" y="96"/>
                    <a:pt x="56" y="96"/>
                    <a:pt x="56" y="96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96" y="88"/>
                    <a:pt x="96" y="88"/>
                    <a:pt x="96" y="88"/>
                  </a:cubicBezTo>
                  <a:lnTo>
                    <a:pt x="96" y="96"/>
                  </a:lnTo>
                  <a:close/>
                  <a:moveTo>
                    <a:pt x="96" y="80"/>
                  </a:moveTo>
                  <a:cubicBezTo>
                    <a:pt x="56" y="80"/>
                    <a:pt x="56" y="80"/>
                    <a:pt x="56" y="80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96" y="72"/>
                    <a:pt x="96" y="72"/>
                    <a:pt x="96" y="72"/>
                  </a:cubicBezTo>
                  <a:lnTo>
                    <a:pt x="96" y="80"/>
                  </a:lnTo>
                  <a:close/>
                  <a:moveTo>
                    <a:pt x="96" y="64"/>
                  </a:moveTo>
                  <a:cubicBezTo>
                    <a:pt x="56" y="64"/>
                    <a:pt x="56" y="64"/>
                    <a:pt x="56" y="64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96" y="56"/>
                    <a:pt x="96" y="56"/>
                    <a:pt x="96" y="56"/>
                  </a:cubicBezTo>
                  <a:lnTo>
                    <a:pt x="96" y="64"/>
                  </a:lnTo>
                  <a:close/>
                  <a:moveTo>
                    <a:pt x="96" y="48"/>
                  </a:moveTo>
                  <a:cubicBezTo>
                    <a:pt x="56" y="48"/>
                    <a:pt x="56" y="48"/>
                    <a:pt x="56" y="48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96" y="40"/>
                    <a:pt x="96" y="40"/>
                    <a:pt x="96" y="40"/>
                  </a:cubicBezTo>
                  <a:lnTo>
                    <a:pt x="96" y="48"/>
                  </a:lnTo>
                  <a:close/>
                  <a:moveTo>
                    <a:pt x="96" y="32"/>
                  </a:moveTo>
                  <a:cubicBezTo>
                    <a:pt x="56" y="32"/>
                    <a:pt x="56" y="32"/>
                    <a:pt x="56" y="32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96" y="24"/>
                    <a:pt x="96" y="24"/>
                    <a:pt x="96" y="24"/>
                  </a:cubicBezTo>
                  <a:lnTo>
                    <a:pt x="96" y="32"/>
                  </a:lnTo>
                  <a:close/>
                  <a:moveTo>
                    <a:pt x="96" y="16"/>
                  </a:moveTo>
                  <a:cubicBezTo>
                    <a:pt x="56" y="16"/>
                    <a:pt x="56" y="16"/>
                    <a:pt x="56" y="16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96" y="1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defTabSz="914126">
                <a:defRPr/>
              </a:pPr>
              <a:endParaRPr lang="en-US" sz="1200" ker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6" name="Freeform 571">
            <a:extLst>
              <a:ext uri="{FF2B5EF4-FFF2-40B4-BE49-F238E27FC236}">
                <a16:creationId xmlns:a16="http://schemas.microsoft.com/office/drawing/2014/main" id="{D5E2A212-49E0-42FE-8BCF-1A2721FCD8C2}"/>
              </a:ext>
            </a:extLst>
          </p:cNvPr>
          <p:cNvSpPr>
            <a:spLocks/>
          </p:cNvSpPr>
          <p:nvPr/>
        </p:nvSpPr>
        <p:spPr>
          <a:xfrm rot="15946458" flipV="1">
            <a:off x="3284681" y="3442268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7391E27E-615A-4F67-8414-BF21F3CDD317}"/>
              </a:ext>
            </a:extLst>
          </p:cNvPr>
          <p:cNvSpPr/>
          <p:nvPr/>
        </p:nvSpPr>
        <p:spPr>
          <a:xfrm>
            <a:off x="4496199" y="3294423"/>
            <a:ext cx="365665" cy="365665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prstClr val="white"/>
              </a:solidFill>
              <a:latin typeface="Frutiger Next Pro Light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36AF8B6B-9CED-419B-A0A6-453C87904F54}"/>
              </a:ext>
            </a:extLst>
          </p:cNvPr>
          <p:cNvSpPr/>
          <p:nvPr/>
        </p:nvSpPr>
        <p:spPr>
          <a:xfrm>
            <a:off x="3597145" y="3298880"/>
            <a:ext cx="365665" cy="365665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prstClr val="white"/>
              </a:solidFill>
              <a:latin typeface="Frutiger Next Pro Light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E34ABB8-0B1B-40FD-967B-3E561A9F17C9}"/>
              </a:ext>
            </a:extLst>
          </p:cNvPr>
          <p:cNvSpPr/>
          <p:nvPr/>
        </p:nvSpPr>
        <p:spPr>
          <a:xfrm>
            <a:off x="4927255" y="2379311"/>
            <a:ext cx="365665" cy="365665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prstClr val="white"/>
              </a:solidFill>
              <a:latin typeface="Frutiger Next Pro Light"/>
            </a:endParaRPr>
          </a:p>
        </p:txBody>
      </p:sp>
      <p:sp>
        <p:nvSpPr>
          <p:cNvPr id="140" name="Freeform 563">
            <a:extLst>
              <a:ext uri="{FF2B5EF4-FFF2-40B4-BE49-F238E27FC236}">
                <a16:creationId xmlns:a16="http://schemas.microsoft.com/office/drawing/2014/main" id="{948C2F92-A529-40B1-81D3-AF852352AEFE}"/>
              </a:ext>
            </a:extLst>
          </p:cNvPr>
          <p:cNvSpPr>
            <a:spLocks/>
          </p:cNvSpPr>
          <p:nvPr/>
        </p:nvSpPr>
        <p:spPr bwMode="auto">
          <a:xfrm>
            <a:off x="5022988" y="2466407"/>
            <a:ext cx="155037" cy="195467"/>
          </a:xfrm>
          <a:custGeom>
            <a:avLst/>
            <a:gdLst>
              <a:gd name="T0" fmla="*/ 64 w 92"/>
              <a:gd name="T1" fmla="*/ 110 h 114"/>
              <a:gd name="T2" fmla="*/ 64 w 92"/>
              <a:gd name="T3" fmla="*/ 94 h 114"/>
              <a:gd name="T4" fmla="*/ 64 w 92"/>
              <a:gd name="T5" fmla="*/ 86 h 114"/>
              <a:gd name="T6" fmla="*/ 72 w 92"/>
              <a:gd name="T7" fmla="*/ 86 h 114"/>
              <a:gd name="T8" fmla="*/ 92 w 92"/>
              <a:gd name="T9" fmla="*/ 86 h 114"/>
              <a:gd name="T10" fmla="*/ 92 w 92"/>
              <a:gd name="T11" fmla="*/ 86 h 114"/>
              <a:gd name="T12" fmla="*/ 74 w 92"/>
              <a:gd name="T13" fmla="*/ 75 h 114"/>
              <a:gd name="T14" fmla="*/ 73 w 92"/>
              <a:gd name="T15" fmla="*/ 65 h 114"/>
              <a:gd name="T16" fmla="*/ 78 w 92"/>
              <a:gd name="T17" fmla="*/ 49 h 114"/>
              <a:gd name="T18" fmla="*/ 79 w 92"/>
              <a:gd name="T19" fmla="*/ 50 h 114"/>
              <a:gd name="T20" fmla="*/ 83 w 92"/>
              <a:gd name="T21" fmla="*/ 41 h 114"/>
              <a:gd name="T22" fmla="*/ 81 w 92"/>
              <a:gd name="T23" fmla="*/ 32 h 114"/>
              <a:gd name="T24" fmla="*/ 80 w 92"/>
              <a:gd name="T25" fmla="*/ 34 h 114"/>
              <a:gd name="T26" fmla="*/ 79 w 92"/>
              <a:gd name="T27" fmla="*/ 19 h 114"/>
              <a:gd name="T28" fmla="*/ 66 w 92"/>
              <a:gd name="T29" fmla="*/ 3 h 114"/>
              <a:gd name="T30" fmla="*/ 52 w 92"/>
              <a:gd name="T31" fmla="*/ 3 h 114"/>
              <a:gd name="T32" fmla="*/ 47 w 92"/>
              <a:gd name="T33" fmla="*/ 5 h 114"/>
              <a:gd name="T34" fmla="*/ 44 w 92"/>
              <a:gd name="T35" fmla="*/ 6 h 114"/>
              <a:gd name="T36" fmla="*/ 38 w 92"/>
              <a:gd name="T37" fmla="*/ 15 h 114"/>
              <a:gd name="T38" fmla="*/ 38 w 92"/>
              <a:gd name="T39" fmla="*/ 34 h 114"/>
              <a:gd name="T40" fmla="*/ 37 w 92"/>
              <a:gd name="T41" fmla="*/ 32 h 114"/>
              <a:gd name="T42" fmla="*/ 35 w 92"/>
              <a:gd name="T43" fmla="*/ 41 h 114"/>
              <a:gd name="T44" fmla="*/ 39 w 92"/>
              <a:gd name="T45" fmla="*/ 50 h 114"/>
              <a:gd name="T46" fmla="*/ 40 w 92"/>
              <a:gd name="T47" fmla="*/ 48 h 114"/>
              <a:gd name="T48" fmla="*/ 43 w 92"/>
              <a:gd name="T49" fmla="*/ 59 h 114"/>
              <a:gd name="T50" fmla="*/ 45 w 92"/>
              <a:gd name="T51" fmla="*/ 64 h 114"/>
              <a:gd name="T52" fmla="*/ 43 w 92"/>
              <a:gd name="T53" fmla="*/ 75 h 114"/>
              <a:gd name="T54" fmla="*/ 8 w 92"/>
              <a:gd name="T55" fmla="*/ 95 h 114"/>
              <a:gd name="T56" fmla="*/ 0 w 92"/>
              <a:gd name="T57" fmla="*/ 114 h 114"/>
              <a:gd name="T58" fmla="*/ 64 w 92"/>
              <a:gd name="T59" fmla="*/ 114 h 114"/>
              <a:gd name="T60" fmla="*/ 64 w 92"/>
              <a:gd name="T61" fmla="*/ 11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2" h="114">
                <a:moveTo>
                  <a:pt x="64" y="110"/>
                </a:moveTo>
                <a:cubicBezTo>
                  <a:pt x="64" y="94"/>
                  <a:pt x="64" y="94"/>
                  <a:pt x="64" y="94"/>
                </a:cubicBezTo>
                <a:cubicBezTo>
                  <a:pt x="64" y="86"/>
                  <a:pt x="64" y="86"/>
                  <a:pt x="64" y="86"/>
                </a:cubicBezTo>
                <a:cubicBezTo>
                  <a:pt x="72" y="86"/>
                  <a:pt x="72" y="86"/>
                  <a:pt x="72" y="86"/>
                </a:cubicBezTo>
                <a:cubicBezTo>
                  <a:pt x="92" y="86"/>
                  <a:pt x="92" y="86"/>
                  <a:pt x="92" y="86"/>
                </a:cubicBezTo>
                <a:cubicBezTo>
                  <a:pt x="92" y="86"/>
                  <a:pt x="92" y="86"/>
                  <a:pt x="92" y="86"/>
                </a:cubicBezTo>
                <a:cubicBezTo>
                  <a:pt x="84" y="81"/>
                  <a:pt x="77" y="77"/>
                  <a:pt x="74" y="75"/>
                </a:cubicBezTo>
                <a:cubicBezTo>
                  <a:pt x="70" y="73"/>
                  <a:pt x="73" y="65"/>
                  <a:pt x="73" y="65"/>
                </a:cubicBezTo>
                <a:cubicBezTo>
                  <a:pt x="73" y="65"/>
                  <a:pt x="77" y="59"/>
                  <a:pt x="78" y="49"/>
                </a:cubicBezTo>
                <a:cubicBezTo>
                  <a:pt x="79" y="50"/>
                  <a:pt x="79" y="50"/>
                  <a:pt x="79" y="50"/>
                </a:cubicBezTo>
                <a:cubicBezTo>
                  <a:pt x="80" y="50"/>
                  <a:pt x="82" y="46"/>
                  <a:pt x="83" y="41"/>
                </a:cubicBezTo>
                <a:cubicBezTo>
                  <a:pt x="84" y="35"/>
                  <a:pt x="82" y="32"/>
                  <a:pt x="81" y="32"/>
                </a:cubicBezTo>
                <a:cubicBezTo>
                  <a:pt x="80" y="32"/>
                  <a:pt x="80" y="33"/>
                  <a:pt x="80" y="34"/>
                </a:cubicBezTo>
                <a:cubicBezTo>
                  <a:pt x="79" y="29"/>
                  <a:pt x="79" y="23"/>
                  <a:pt x="79" y="19"/>
                </a:cubicBezTo>
                <a:cubicBezTo>
                  <a:pt x="78" y="8"/>
                  <a:pt x="71" y="6"/>
                  <a:pt x="66" y="3"/>
                </a:cubicBezTo>
                <a:cubicBezTo>
                  <a:pt x="60" y="0"/>
                  <a:pt x="52" y="3"/>
                  <a:pt x="52" y="3"/>
                </a:cubicBezTo>
                <a:cubicBezTo>
                  <a:pt x="47" y="5"/>
                  <a:pt x="47" y="5"/>
                  <a:pt x="47" y="5"/>
                </a:cubicBezTo>
                <a:cubicBezTo>
                  <a:pt x="44" y="6"/>
                  <a:pt x="44" y="6"/>
                  <a:pt x="44" y="6"/>
                </a:cubicBezTo>
                <a:cubicBezTo>
                  <a:pt x="40" y="8"/>
                  <a:pt x="39" y="9"/>
                  <a:pt x="38" y="15"/>
                </a:cubicBezTo>
                <a:cubicBezTo>
                  <a:pt x="38" y="21"/>
                  <a:pt x="38" y="28"/>
                  <a:pt x="38" y="34"/>
                </a:cubicBezTo>
                <a:cubicBezTo>
                  <a:pt x="38" y="33"/>
                  <a:pt x="38" y="32"/>
                  <a:pt x="37" y="32"/>
                </a:cubicBezTo>
                <a:cubicBezTo>
                  <a:pt x="36" y="32"/>
                  <a:pt x="34" y="35"/>
                  <a:pt x="35" y="41"/>
                </a:cubicBezTo>
                <a:cubicBezTo>
                  <a:pt x="36" y="46"/>
                  <a:pt x="38" y="50"/>
                  <a:pt x="39" y="50"/>
                </a:cubicBezTo>
                <a:cubicBezTo>
                  <a:pt x="40" y="50"/>
                  <a:pt x="40" y="49"/>
                  <a:pt x="40" y="48"/>
                </a:cubicBezTo>
                <a:cubicBezTo>
                  <a:pt x="41" y="53"/>
                  <a:pt x="41" y="55"/>
                  <a:pt x="43" y="59"/>
                </a:cubicBezTo>
                <a:cubicBezTo>
                  <a:pt x="44" y="63"/>
                  <a:pt x="45" y="64"/>
                  <a:pt x="45" y="64"/>
                </a:cubicBezTo>
                <a:cubicBezTo>
                  <a:pt x="45" y="64"/>
                  <a:pt x="48" y="72"/>
                  <a:pt x="43" y="75"/>
                </a:cubicBezTo>
                <a:cubicBezTo>
                  <a:pt x="34" y="80"/>
                  <a:pt x="17" y="90"/>
                  <a:pt x="8" y="95"/>
                </a:cubicBezTo>
                <a:cubicBezTo>
                  <a:pt x="1" y="98"/>
                  <a:pt x="0" y="114"/>
                  <a:pt x="0" y="114"/>
                </a:cubicBezTo>
                <a:cubicBezTo>
                  <a:pt x="64" y="114"/>
                  <a:pt x="64" y="114"/>
                  <a:pt x="64" y="114"/>
                </a:cubicBezTo>
                <a:lnTo>
                  <a:pt x="64" y="11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xtLst/>
        </p:spPr>
        <p:txBody>
          <a:bodyPr/>
          <a:lstStyle/>
          <a:p>
            <a:pPr defTabSz="914126">
              <a:defRPr/>
            </a:pPr>
            <a:endParaRPr lang="es-ES_tradnl" sz="1200" b="1" kern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Freeform 397">
            <a:extLst>
              <a:ext uri="{FF2B5EF4-FFF2-40B4-BE49-F238E27FC236}">
                <a16:creationId xmlns:a16="http://schemas.microsoft.com/office/drawing/2014/main" id="{107390EC-4DE6-4B0D-8F4D-B2521759E0B1}"/>
              </a:ext>
            </a:extLst>
          </p:cNvPr>
          <p:cNvSpPr>
            <a:spLocks/>
          </p:cNvSpPr>
          <p:nvPr/>
        </p:nvSpPr>
        <p:spPr bwMode="auto">
          <a:xfrm>
            <a:off x="5131758" y="2601301"/>
            <a:ext cx="93976" cy="95975"/>
          </a:xfrm>
          <a:custGeom>
            <a:avLst/>
            <a:gdLst>
              <a:gd name="T0" fmla="*/ 38 w 47"/>
              <a:gd name="T1" fmla="*/ 0 h 48"/>
              <a:gd name="T2" fmla="*/ 23 w 47"/>
              <a:gd name="T3" fmla="*/ 15 h 48"/>
              <a:gd name="T4" fmla="*/ 8 w 47"/>
              <a:gd name="T5" fmla="*/ 0 h 48"/>
              <a:gd name="T6" fmla="*/ 0 w 47"/>
              <a:gd name="T7" fmla="*/ 9 h 48"/>
              <a:gd name="T8" fmla="*/ 14 w 47"/>
              <a:gd name="T9" fmla="*/ 24 h 48"/>
              <a:gd name="T10" fmla="*/ 0 w 47"/>
              <a:gd name="T11" fmla="*/ 39 h 48"/>
              <a:gd name="T12" fmla="*/ 8 w 47"/>
              <a:gd name="T13" fmla="*/ 48 h 48"/>
              <a:gd name="T14" fmla="*/ 23 w 47"/>
              <a:gd name="T15" fmla="*/ 33 h 48"/>
              <a:gd name="T16" fmla="*/ 38 w 47"/>
              <a:gd name="T17" fmla="*/ 48 h 48"/>
              <a:gd name="T18" fmla="*/ 47 w 47"/>
              <a:gd name="T19" fmla="*/ 39 h 48"/>
              <a:gd name="T20" fmla="*/ 32 w 47"/>
              <a:gd name="T21" fmla="*/ 24 h 48"/>
              <a:gd name="T22" fmla="*/ 47 w 47"/>
              <a:gd name="T23" fmla="*/ 9 h 48"/>
              <a:gd name="T24" fmla="*/ 38 w 47"/>
              <a:gd name="T25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" h="48">
                <a:moveTo>
                  <a:pt x="38" y="0"/>
                </a:moveTo>
                <a:lnTo>
                  <a:pt x="23" y="15"/>
                </a:lnTo>
                <a:lnTo>
                  <a:pt x="8" y="0"/>
                </a:lnTo>
                <a:lnTo>
                  <a:pt x="0" y="9"/>
                </a:lnTo>
                <a:lnTo>
                  <a:pt x="14" y="24"/>
                </a:lnTo>
                <a:lnTo>
                  <a:pt x="0" y="39"/>
                </a:lnTo>
                <a:lnTo>
                  <a:pt x="8" y="48"/>
                </a:lnTo>
                <a:lnTo>
                  <a:pt x="23" y="33"/>
                </a:lnTo>
                <a:lnTo>
                  <a:pt x="38" y="48"/>
                </a:lnTo>
                <a:lnTo>
                  <a:pt x="47" y="39"/>
                </a:lnTo>
                <a:lnTo>
                  <a:pt x="32" y="24"/>
                </a:lnTo>
                <a:lnTo>
                  <a:pt x="47" y="9"/>
                </a:lnTo>
                <a:lnTo>
                  <a:pt x="3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  <a:extLst/>
        </p:spPr>
        <p:txBody>
          <a:bodyPr/>
          <a:lstStyle/>
          <a:p>
            <a:pPr defTabSz="914126">
              <a:defRPr/>
            </a:pPr>
            <a:endParaRPr lang="es-ES_tradnl" sz="1200" kern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2" name="Graphic 141" descr="Database">
            <a:extLst>
              <a:ext uri="{FF2B5EF4-FFF2-40B4-BE49-F238E27FC236}">
                <a16:creationId xmlns:a16="http://schemas.microsoft.com/office/drawing/2014/main" id="{07066513-6858-4BA6-A3A4-DC38F9D48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1875" y="3371296"/>
            <a:ext cx="209930" cy="209930"/>
          </a:xfrm>
          <a:prstGeom prst="rect">
            <a:avLst/>
          </a:prstGeom>
        </p:spPr>
      </p:pic>
      <p:sp>
        <p:nvSpPr>
          <p:cNvPr id="143" name="Freeform 571">
            <a:extLst>
              <a:ext uri="{FF2B5EF4-FFF2-40B4-BE49-F238E27FC236}">
                <a16:creationId xmlns:a16="http://schemas.microsoft.com/office/drawing/2014/main" id="{27929FE1-D5CB-4EE6-83B6-9F568A6B2343}"/>
              </a:ext>
            </a:extLst>
          </p:cNvPr>
          <p:cNvSpPr>
            <a:spLocks/>
          </p:cNvSpPr>
          <p:nvPr/>
        </p:nvSpPr>
        <p:spPr>
          <a:xfrm rot="15946458" flipV="1">
            <a:off x="9244065" y="3459978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377927F-1CD2-4189-8AE9-A0FA1FF9CAEB}"/>
              </a:ext>
            </a:extLst>
          </p:cNvPr>
          <p:cNvSpPr/>
          <p:nvPr/>
        </p:nvSpPr>
        <p:spPr>
          <a:xfrm>
            <a:off x="6704611" y="4151633"/>
            <a:ext cx="365665" cy="365665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prstClr val="white"/>
              </a:solidFill>
              <a:latin typeface="Frutiger Next Pro Light"/>
            </a:endParaRPr>
          </a:p>
        </p:txBody>
      </p:sp>
      <p:pic>
        <p:nvPicPr>
          <p:cNvPr id="145" name="Picture 4" descr="Image result for PERSONALIZED CONTENT ICOn no background">
            <a:extLst>
              <a:ext uri="{FF2B5EF4-FFF2-40B4-BE49-F238E27FC236}">
                <a16:creationId xmlns:a16="http://schemas.microsoft.com/office/drawing/2014/main" id="{0B3F5872-C60A-4A87-A89D-DB2441904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107" y="4200968"/>
            <a:ext cx="274249" cy="27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Oval 145">
            <a:extLst>
              <a:ext uri="{FF2B5EF4-FFF2-40B4-BE49-F238E27FC236}">
                <a16:creationId xmlns:a16="http://schemas.microsoft.com/office/drawing/2014/main" id="{474B02AF-4225-4E46-AE6D-CB5F421B558A}"/>
              </a:ext>
            </a:extLst>
          </p:cNvPr>
          <p:cNvSpPr/>
          <p:nvPr/>
        </p:nvSpPr>
        <p:spPr>
          <a:xfrm>
            <a:off x="7453202" y="3302024"/>
            <a:ext cx="365665" cy="36566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prstClr val="white"/>
              </a:solidFill>
              <a:latin typeface="Frutiger Next Pro Light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96057DF-7A13-42CB-96E9-8F6B134276E0}"/>
              </a:ext>
            </a:extLst>
          </p:cNvPr>
          <p:cNvGrpSpPr/>
          <p:nvPr/>
        </p:nvGrpSpPr>
        <p:grpSpPr>
          <a:xfrm>
            <a:off x="7538281" y="3360256"/>
            <a:ext cx="222072" cy="226361"/>
            <a:chOff x="6548386" y="2238859"/>
            <a:chExt cx="222130" cy="226420"/>
          </a:xfrm>
        </p:grpSpPr>
        <p:sp>
          <p:nvSpPr>
            <p:cNvPr id="148" name="Freeform 563">
              <a:extLst>
                <a:ext uri="{FF2B5EF4-FFF2-40B4-BE49-F238E27FC236}">
                  <a16:creationId xmlns:a16="http://schemas.microsoft.com/office/drawing/2014/main" id="{0524385A-8759-48CA-921A-08D479A4A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8386" y="2238859"/>
              <a:ext cx="155077" cy="195518"/>
            </a:xfrm>
            <a:custGeom>
              <a:avLst/>
              <a:gdLst>
                <a:gd name="T0" fmla="*/ 64 w 92"/>
                <a:gd name="T1" fmla="*/ 110 h 114"/>
                <a:gd name="T2" fmla="*/ 64 w 92"/>
                <a:gd name="T3" fmla="*/ 94 h 114"/>
                <a:gd name="T4" fmla="*/ 64 w 92"/>
                <a:gd name="T5" fmla="*/ 86 h 114"/>
                <a:gd name="T6" fmla="*/ 72 w 92"/>
                <a:gd name="T7" fmla="*/ 86 h 114"/>
                <a:gd name="T8" fmla="*/ 92 w 92"/>
                <a:gd name="T9" fmla="*/ 86 h 114"/>
                <a:gd name="T10" fmla="*/ 92 w 92"/>
                <a:gd name="T11" fmla="*/ 86 h 114"/>
                <a:gd name="T12" fmla="*/ 74 w 92"/>
                <a:gd name="T13" fmla="*/ 75 h 114"/>
                <a:gd name="T14" fmla="*/ 73 w 92"/>
                <a:gd name="T15" fmla="*/ 65 h 114"/>
                <a:gd name="T16" fmla="*/ 78 w 92"/>
                <a:gd name="T17" fmla="*/ 49 h 114"/>
                <a:gd name="T18" fmla="*/ 79 w 92"/>
                <a:gd name="T19" fmla="*/ 50 h 114"/>
                <a:gd name="T20" fmla="*/ 83 w 92"/>
                <a:gd name="T21" fmla="*/ 41 h 114"/>
                <a:gd name="T22" fmla="*/ 81 w 92"/>
                <a:gd name="T23" fmla="*/ 32 h 114"/>
                <a:gd name="T24" fmla="*/ 80 w 92"/>
                <a:gd name="T25" fmla="*/ 34 h 114"/>
                <a:gd name="T26" fmla="*/ 79 w 92"/>
                <a:gd name="T27" fmla="*/ 19 h 114"/>
                <a:gd name="T28" fmla="*/ 66 w 92"/>
                <a:gd name="T29" fmla="*/ 3 h 114"/>
                <a:gd name="T30" fmla="*/ 52 w 92"/>
                <a:gd name="T31" fmla="*/ 3 h 114"/>
                <a:gd name="T32" fmla="*/ 47 w 92"/>
                <a:gd name="T33" fmla="*/ 5 h 114"/>
                <a:gd name="T34" fmla="*/ 44 w 92"/>
                <a:gd name="T35" fmla="*/ 6 h 114"/>
                <a:gd name="T36" fmla="*/ 38 w 92"/>
                <a:gd name="T37" fmla="*/ 15 h 114"/>
                <a:gd name="T38" fmla="*/ 38 w 92"/>
                <a:gd name="T39" fmla="*/ 34 h 114"/>
                <a:gd name="T40" fmla="*/ 37 w 92"/>
                <a:gd name="T41" fmla="*/ 32 h 114"/>
                <a:gd name="T42" fmla="*/ 35 w 92"/>
                <a:gd name="T43" fmla="*/ 41 h 114"/>
                <a:gd name="T44" fmla="*/ 39 w 92"/>
                <a:gd name="T45" fmla="*/ 50 h 114"/>
                <a:gd name="T46" fmla="*/ 40 w 92"/>
                <a:gd name="T47" fmla="*/ 48 h 114"/>
                <a:gd name="T48" fmla="*/ 43 w 92"/>
                <a:gd name="T49" fmla="*/ 59 h 114"/>
                <a:gd name="T50" fmla="*/ 45 w 92"/>
                <a:gd name="T51" fmla="*/ 64 h 114"/>
                <a:gd name="T52" fmla="*/ 43 w 92"/>
                <a:gd name="T53" fmla="*/ 75 h 114"/>
                <a:gd name="T54" fmla="*/ 8 w 92"/>
                <a:gd name="T55" fmla="*/ 95 h 114"/>
                <a:gd name="T56" fmla="*/ 0 w 92"/>
                <a:gd name="T57" fmla="*/ 114 h 114"/>
                <a:gd name="T58" fmla="*/ 64 w 92"/>
                <a:gd name="T59" fmla="*/ 114 h 114"/>
                <a:gd name="T60" fmla="*/ 64 w 92"/>
                <a:gd name="T61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114">
                  <a:moveTo>
                    <a:pt x="64" y="110"/>
                  </a:moveTo>
                  <a:cubicBezTo>
                    <a:pt x="64" y="94"/>
                    <a:pt x="64" y="94"/>
                    <a:pt x="64" y="94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84" y="81"/>
                    <a:pt x="77" y="77"/>
                    <a:pt x="74" y="75"/>
                  </a:cubicBezTo>
                  <a:cubicBezTo>
                    <a:pt x="70" y="73"/>
                    <a:pt x="73" y="65"/>
                    <a:pt x="73" y="65"/>
                  </a:cubicBezTo>
                  <a:cubicBezTo>
                    <a:pt x="73" y="65"/>
                    <a:pt x="77" y="59"/>
                    <a:pt x="78" y="49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80" y="50"/>
                    <a:pt x="82" y="46"/>
                    <a:pt x="83" y="41"/>
                  </a:cubicBezTo>
                  <a:cubicBezTo>
                    <a:pt x="84" y="35"/>
                    <a:pt x="82" y="32"/>
                    <a:pt x="81" y="32"/>
                  </a:cubicBezTo>
                  <a:cubicBezTo>
                    <a:pt x="80" y="32"/>
                    <a:pt x="80" y="33"/>
                    <a:pt x="80" y="34"/>
                  </a:cubicBezTo>
                  <a:cubicBezTo>
                    <a:pt x="79" y="29"/>
                    <a:pt x="79" y="23"/>
                    <a:pt x="79" y="19"/>
                  </a:cubicBezTo>
                  <a:cubicBezTo>
                    <a:pt x="78" y="8"/>
                    <a:pt x="71" y="6"/>
                    <a:pt x="66" y="3"/>
                  </a:cubicBezTo>
                  <a:cubicBezTo>
                    <a:pt x="60" y="0"/>
                    <a:pt x="52" y="3"/>
                    <a:pt x="52" y="3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0" y="8"/>
                    <a:pt x="39" y="9"/>
                    <a:pt x="38" y="15"/>
                  </a:cubicBezTo>
                  <a:cubicBezTo>
                    <a:pt x="38" y="21"/>
                    <a:pt x="38" y="28"/>
                    <a:pt x="38" y="34"/>
                  </a:cubicBezTo>
                  <a:cubicBezTo>
                    <a:pt x="38" y="33"/>
                    <a:pt x="38" y="32"/>
                    <a:pt x="37" y="32"/>
                  </a:cubicBezTo>
                  <a:cubicBezTo>
                    <a:pt x="36" y="32"/>
                    <a:pt x="34" y="35"/>
                    <a:pt x="35" y="41"/>
                  </a:cubicBezTo>
                  <a:cubicBezTo>
                    <a:pt x="36" y="46"/>
                    <a:pt x="38" y="50"/>
                    <a:pt x="39" y="50"/>
                  </a:cubicBezTo>
                  <a:cubicBezTo>
                    <a:pt x="40" y="50"/>
                    <a:pt x="40" y="49"/>
                    <a:pt x="40" y="48"/>
                  </a:cubicBezTo>
                  <a:cubicBezTo>
                    <a:pt x="41" y="53"/>
                    <a:pt x="41" y="55"/>
                    <a:pt x="43" y="59"/>
                  </a:cubicBezTo>
                  <a:cubicBezTo>
                    <a:pt x="44" y="63"/>
                    <a:pt x="45" y="64"/>
                    <a:pt x="45" y="64"/>
                  </a:cubicBezTo>
                  <a:cubicBezTo>
                    <a:pt x="45" y="64"/>
                    <a:pt x="48" y="72"/>
                    <a:pt x="43" y="75"/>
                  </a:cubicBezTo>
                  <a:cubicBezTo>
                    <a:pt x="34" y="80"/>
                    <a:pt x="17" y="90"/>
                    <a:pt x="8" y="95"/>
                  </a:cubicBezTo>
                  <a:cubicBezTo>
                    <a:pt x="1" y="98"/>
                    <a:pt x="0" y="114"/>
                    <a:pt x="0" y="114"/>
                  </a:cubicBezTo>
                  <a:cubicBezTo>
                    <a:pt x="64" y="114"/>
                    <a:pt x="64" y="114"/>
                    <a:pt x="64" y="114"/>
                  </a:cubicBezTo>
                  <a:lnTo>
                    <a:pt x="64" y="11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defTabSz="914126">
                <a:defRPr/>
              </a:pPr>
              <a:endParaRPr lang="es-ES_tradnl" sz="1200" b="1" ker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 562">
              <a:extLst>
                <a:ext uri="{FF2B5EF4-FFF2-40B4-BE49-F238E27FC236}">
                  <a16:creationId xmlns:a16="http://schemas.microsoft.com/office/drawing/2014/main" id="{BCA2DA79-5921-4C3A-8686-8713C57D4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6362" y="2383348"/>
              <a:ext cx="94154" cy="81931"/>
            </a:xfrm>
            <a:custGeom>
              <a:avLst/>
              <a:gdLst>
                <a:gd name="T0" fmla="*/ 25 w 51"/>
                <a:gd name="T1" fmla="*/ 0 h 44"/>
                <a:gd name="T2" fmla="*/ 51 w 51"/>
                <a:gd name="T3" fmla="*/ 22 h 44"/>
                <a:gd name="T4" fmla="*/ 25 w 51"/>
                <a:gd name="T5" fmla="*/ 44 h 44"/>
                <a:gd name="T6" fmla="*/ 25 w 51"/>
                <a:gd name="T7" fmla="*/ 29 h 44"/>
                <a:gd name="T8" fmla="*/ 0 w 51"/>
                <a:gd name="T9" fmla="*/ 29 h 44"/>
                <a:gd name="T10" fmla="*/ 0 w 51"/>
                <a:gd name="T11" fmla="*/ 14 h 44"/>
                <a:gd name="T12" fmla="*/ 25 w 51"/>
                <a:gd name="T13" fmla="*/ 14 h 44"/>
                <a:gd name="T14" fmla="*/ 25 w 51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44">
                  <a:moveTo>
                    <a:pt x="25" y="0"/>
                  </a:moveTo>
                  <a:lnTo>
                    <a:pt x="51" y="22"/>
                  </a:lnTo>
                  <a:lnTo>
                    <a:pt x="25" y="44"/>
                  </a:lnTo>
                  <a:lnTo>
                    <a:pt x="25" y="29"/>
                  </a:lnTo>
                  <a:lnTo>
                    <a:pt x="0" y="29"/>
                  </a:lnTo>
                  <a:lnTo>
                    <a:pt x="0" y="14"/>
                  </a:lnTo>
                  <a:lnTo>
                    <a:pt x="25" y="1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defTabSz="914126">
                <a:defRPr/>
              </a:pPr>
              <a:endParaRPr lang="es-ES_tradnl" sz="1200" b="1" ker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0" name="Oval 149">
            <a:extLst>
              <a:ext uri="{FF2B5EF4-FFF2-40B4-BE49-F238E27FC236}">
                <a16:creationId xmlns:a16="http://schemas.microsoft.com/office/drawing/2014/main" id="{85894010-6F72-4E3A-A1C4-C5DEDDB7410A}"/>
              </a:ext>
            </a:extLst>
          </p:cNvPr>
          <p:cNvSpPr/>
          <p:nvPr/>
        </p:nvSpPr>
        <p:spPr>
          <a:xfrm>
            <a:off x="9104516" y="4917558"/>
            <a:ext cx="365665" cy="365665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prstClr val="white"/>
              </a:solidFill>
              <a:latin typeface="Frutiger Next Pro Light"/>
            </a:endParaRPr>
          </a:p>
        </p:txBody>
      </p:sp>
      <p:sp>
        <p:nvSpPr>
          <p:cNvPr id="151" name="Freeform 563">
            <a:extLst>
              <a:ext uri="{FF2B5EF4-FFF2-40B4-BE49-F238E27FC236}">
                <a16:creationId xmlns:a16="http://schemas.microsoft.com/office/drawing/2014/main" id="{FD000802-35D4-4877-AD6A-4D5C01E9DE99}"/>
              </a:ext>
            </a:extLst>
          </p:cNvPr>
          <p:cNvSpPr>
            <a:spLocks/>
          </p:cNvSpPr>
          <p:nvPr/>
        </p:nvSpPr>
        <p:spPr bwMode="auto">
          <a:xfrm>
            <a:off x="9200249" y="5004654"/>
            <a:ext cx="155037" cy="195467"/>
          </a:xfrm>
          <a:custGeom>
            <a:avLst/>
            <a:gdLst>
              <a:gd name="T0" fmla="*/ 64 w 92"/>
              <a:gd name="T1" fmla="*/ 110 h 114"/>
              <a:gd name="T2" fmla="*/ 64 w 92"/>
              <a:gd name="T3" fmla="*/ 94 h 114"/>
              <a:gd name="T4" fmla="*/ 64 w 92"/>
              <a:gd name="T5" fmla="*/ 86 h 114"/>
              <a:gd name="T6" fmla="*/ 72 w 92"/>
              <a:gd name="T7" fmla="*/ 86 h 114"/>
              <a:gd name="T8" fmla="*/ 92 w 92"/>
              <a:gd name="T9" fmla="*/ 86 h 114"/>
              <a:gd name="T10" fmla="*/ 92 w 92"/>
              <a:gd name="T11" fmla="*/ 86 h 114"/>
              <a:gd name="T12" fmla="*/ 74 w 92"/>
              <a:gd name="T13" fmla="*/ 75 h 114"/>
              <a:gd name="T14" fmla="*/ 73 w 92"/>
              <a:gd name="T15" fmla="*/ 65 h 114"/>
              <a:gd name="T16" fmla="*/ 78 w 92"/>
              <a:gd name="T17" fmla="*/ 49 h 114"/>
              <a:gd name="T18" fmla="*/ 79 w 92"/>
              <a:gd name="T19" fmla="*/ 50 h 114"/>
              <a:gd name="T20" fmla="*/ 83 w 92"/>
              <a:gd name="T21" fmla="*/ 41 h 114"/>
              <a:gd name="T22" fmla="*/ 81 w 92"/>
              <a:gd name="T23" fmla="*/ 32 h 114"/>
              <a:gd name="T24" fmla="*/ 80 w 92"/>
              <a:gd name="T25" fmla="*/ 34 h 114"/>
              <a:gd name="T26" fmla="*/ 79 w 92"/>
              <a:gd name="T27" fmla="*/ 19 h 114"/>
              <a:gd name="T28" fmla="*/ 66 w 92"/>
              <a:gd name="T29" fmla="*/ 3 h 114"/>
              <a:gd name="T30" fmla="*/ 52 w 92"/>
              <a:gd name="T31" fmla="*/ 3 h 114"/>
              <a:gd name="T32" fmla="*/ 47 w 92"/>
              <a:gd name="T33" fmla="*/ 5 h 114"/>
              <a:gd name="T34" fmla="*/ 44 w 92"/>
              <a:gd name="T35" fmla="*/ 6 h 114"/>
              <a:gd name="T36" fmla="*/ 38 w 92"/>
              <a:gd name="T37" fmla="*/ 15 h 114"/>
              <a:gd name="T38" fmla="*/ 38 w 92"/>
              <a:gd name="T39" fmla="*/ 34 h 114"/>
              <a:gd name="T40" fmla="*/ 37 w 92"/>
              <a:gd name="T41" fmla="*/ 32 h 114"/>
              <a:gd name="T42" fmla="*/ 35 w 92"/>
              <a:gd name="T43" fmla="*/ 41 h 114"/>
              <a:gd name="T44" fmla="*/ 39 w 92"/>
              <a:gd name="T45" fmla="*/ 50 h 114"/>
              <a:gd name="T46" fmla="*/ 40 w 92"/>
              <a:gd name="T47" fmla="*/ 48 h 114"/>
              <a:gd name="T48" fmla="*/ 43 w 92"/>
              <a:gd name="T49" fmla="*/ 59 h 114"/>
              <a:gd name="T50" fmla="*/ 45 w 92"/>
              <a:gd name="T51" fmla="*/ 64 h 114"/>
              <a:gd name="T52" fmla="*/ 43 w 92"/>
              <a:gd name="T53" fmla="*/ 75 h 114"/>
              <a:gd name="T54" fmla="*/ 8 w 92"/>
              <a:gd name="T55" fmla="*/ 95 h 114"/>
              <a:gd name="T56" fmla="*/ 0 w 92"/>
              <a:gd name="T57" fmla="*/ 114 h 114"/>
              <a:gd name="T58" fmla="*/ 64 w 92"/>
              <a:gd name="T59" fmla="*/ 114 h 114"/>
              <a:gd name="T60" fmla="*/ 64 w 92"/>
              <a:gd name="T61" fmla="*/ 11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2" h="114">
                <a:moveTo>
                  <a:pt x="64" y="110"/>
                </a:moveTo>
                <a:cubicBezTo>
                  <a:pt x="64" y="94"/>
                  <a:pt x="64" y="94"/>
                  <a:pt x="64" y="94"/>
                </a:cubicBezTo>
                <a:cubicBezTo>
                  <a:pt x="64" y="86"/>
                  <a:pt x="64" y="86"/>
                  <a:pt x="64" y="86"/>
                </a:cubicBezTo>
                <a:cubicBezTo>
                  <a:pt x="72" y="86"/>
                  <a:pt x="72" y="86"/>
                  <a:pt x="72" y="86"/>
                </a:cubicBezTo>
                <a:cubicBezTo>
                  <a:pt x="92" y="86"/>
                  <a:pt x="92" y="86"/>
                  <a:pt x="92" y="86"/>
                </a:cubicBezTo>
                <a:cubicBezTo>
                  <a:pt x="92" y="86"/>
                  <a:pt x="92" y="86"/>
                  <a:pt x="92" y="86"/>
                </a:cubicBezTo>
                <a:cubicBezTo>
                  <a:pt x="84" y="81"/>
                  <a:pt x="77" y="77"/>
                  <a:pt x="74" y="75"/>
                </a:cubicBezTo>
                <a:cubicBezTo>
                  <a:pt x="70" y="73"/>
                  <a:pt x="73" y="65"/>
                  <a:pt x="73" y="65"/>
                </a:cubicBezTo>
                <a:cubicBezTo>
                  <a:pt x="73" y="65"/>
                  <a:pt x="77" y="59"/>
                  <a:pt x="78" y="49"/>
                </a:cubicBezTo>
                <a:cubicBezTo>
                  <a:pt x="79" y="50"/>
                  <a:pt x="79" y="50"/>
                  <a:pt x="79" y="50"/>
                </a:cubicBezTo>
                <a:cubicBezTo>
                  <a:pt x="80" y="50"/>
                  <a:pt x="82" y="46"/>
                  <a:pt x="83" y="41"/>
                </a:cubicBezTo>
                <a:cubicBezTo>
                  <a:pt x="84" y="35"/>
                  <a:pt x="82" y="32"/>
                  <a:pt x="81" y="32"/>
                </a:cubicBezTo>
                <a:cubicBezTo>
                  <a:pt x="80" y="32"/>
                  <a:pt x="80" y="33"/>
                  <a:pt x="80" y="34"/>
                </a:cubicBezTo>
                <a:cubicBezTo>
                  <a:pt x="79" y="29"/>
                  <a:pt x="79" y="23"/>
                  <a:pt x="79" y="19"/>
                </a:cubicBezTo>
                <a:cubicBezTo>
                  <a:pt x="78" y="8"/>
                  <a:pt x="71" y="6"/>
                  <a:pt x="66" y="3"/>
                </a:cubicBezTo>
                <a:cubicBezTo>
                  <a:pt x="60" y="0"/>
                  <a:pt x="52" y="3"/>
                  <a:pt x="52" y="3"/>
                </a:cubicBezTo>
                <a:cubicBezTo>
                  <a:pt x="47" y="5"/>
                  <a:pt x="47" y="5"/>
                  <a:pt x="47" y="5"/>
                </a:cubicBezTo>
                <a:cubicBezTo>
                  <a:pt x="44" y="6"/>
                  <a:pt x="44" y="6"/>
                  <a:pt x="44" y="6"/>
                </a:cubicBezTo>
                <a:cubicBezTo>
                  <a:pt x="40" y="8"/>
                  <a:pt x="39" y="9"/>
                  <a:pt x="38" y="15"/>
                </a:cubicBezTo>
                <a:cubicBezTo>
                  <a:pt x="38" y="21"/>
                  <a:pt x="38" y="28"/>
                  <a:pt x="38" y="34"/>
                </a:cubicBezTo>
                <a:cubicBezTo>
                  <a:pt x="38" y="33"/>
                  <a:pt x="38" y="32"/>
                  <a:pt x="37" y="32"/>
                </a:cubicBezTo>
                <a:cubicBezTo>
                  <a:pt x="36" y="32"/>
                  <a:pt x="34" y="35"/>
                  <a:pt x="35" y="41"/>
                </a:cubicBezTo>
                <a:cubicBezTo>
                  <a:pt x="36" y="46"/>
                  <a:pt x="38" y="50"/>
                  <a:pt x="39" y="50"/>
                </a:cubicBezTo>
                <a:cubicBezTo>
                  <a:pt x="40" y="50"/>
                  <a:pt x="40" y="49"/>
                  <a:pt x="40" y="48"/>
                </a:cubicBezTo>
                <a:cubicBezTo>
                  <a:pt x="41" y="53"/>
                  <a:pt x="41" y="55"/>
                  <a:pt x="43" y="59"/>
                </a:cubicBezTo>
                <a:cubicBezTo>
                  <a:pt x="44" y="63"/>
                  <a:pt x="45" y="64"/>
                  <a:pt x="45" y="64"/>
                </a:cubicBezTo>
                <a:cubicBezTo>
                  <a:pt x="45" y="64"/>
                  <a:pt x="48" y="72"/>
                  <a:pt x="43" y="75"/>
                </a:cubicBezTo>
                <a:cubicBezTo>
                  <a:pt x="34" y="80"/>
                  <a:pt x="17" y="90"/>
                  <a:pt x="8" y="95"/>
                </a:cubicBezTo>
                <a:cubicBezTo>
                  <a:pt x="1" y="98"/>
                  <a:pt x="0" y="114"/>
                  <a:pt x="0" y="114"/>
                </a:cubicBezTo>
                <a:cubicBezTo>
                  <a:pt x="64" y="114"/>
                  <a:pt x="64" y="114"/>
                  <a:pt x="64" y="114"/>
                </a:cubicBezTo>
                <a:lnTo>
                  <a:pt x="64" y="11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xtLst/>
        </p:spPr>
        <p:txBody>
          <a:bodyPr/>
          <a:lstStyle/>
          <a:p>
            <a:pPr defTabSz="914126">
              <a:defRPr/>
            </a:pPr>
            <a:endParaRPr lang="es-ES_tradnl" sz="1200" b="1" kern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Freeform 397">
            <a:extLst>
              <a:ext uri="{FF2B5EF4-FFF2-40B4-BE49-F238E27FC236}">
                <a16:creationId xmlns:a16="http://schemas.microsoft.com/office/drawing/2014/main" id="{A95624F0-34B9-468F-B6F1-15E246F6D9AA}"/>
              </a:ext>
            </a:extLst>
          </p:cNvPr>
          <p:cNvSpPr>
            <a:spLocks/>
          </p:cNvSpPr>
          <p:nvPr/>
        </p:nvSpPr>
        <p:spPr bwMode="auto">
          <a:xfrm>
            <a:off x="9309019" y="5139548"/>
            <a:ext cx="93976" cy="95975"/>
          </a:xfrm>
          <a:custGeom>
            <a:avLst/>
            <a:gdLst>
              <a:gd name="T0" fmla="*/ 38 w 47"/>
              <a:gd name="T1" fmla="*/ 0 h 48"/>
              <a:gd name="T2" fmla="*/ 23 w 47"/>
              <a:gd name="T3" fmla="*/ 15 h 48"/>
              <a:gd name="T4" fmla="*/ 8 w 47"/>
              <a:gd name="T5" fmla="*/ 0 h 48"/>
              <a:gd name="T6" fmla="*/ 0 w 47"/>
              <a:gd name="T7" fmla="*/ 9 h 48"/>
              <a:gd name="T8" fmla="*/ 14 w 47"/>
              <a:gd name="T9" fmla="*/ 24 h 48"/>
              <a:gd name="T10" fmla="*/ 0 w 47"/>
              <a:gd name="T11" fmla="*/ 39 h 48"/>
              <a:gd name="T12" fmla="*/ 8 w 47"/>
              <a:gd name="T13" fmla="*/ 48 h 48"/>
              <a:gd name="T14" fmla="*/ 23 w 47"/>
              <a:gd name="T15" fmla="*/ 33 h 48"/>
              <a:gd name="T16" fmla="*/ 38 w 47"/>
              <a:gd name="T17" fmla="*/ 48 h 48"/>
              <a:gd name="T18" fmla="*/ 47 w 47"/>
              <a:gd name="T19" fmla="*/ 39 h 48"/>
              <a:gd name="T20" fmla="*/ 32 w 47"/>
              <a:gd name="T21" fmla="*/ 24 h 48"/>
              <a:gd name="T22" fmla="*/ 47 w 47"/>
              <a:gd name="T23" fmla="*/ 9 h 48"/>
              <a:gd name="T24" fmla="*/ 38 w 47"/>
              <a:gd name="T25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" h="48">
                <a:moveTo>
                  <a:pt x="38" y="0"/>
                </a:moveTo>
                <a:lnTo>
                  <a:pt x="23" y="15"/>
                </a:lnTo>
                <a:lnTo>
                  <a:pt x="8" y="0"/>
                </a:lnTo>
                <a:lnTo>
                  <a:pt x="0" y="9"/>
                </a:lnTo>
                <a:lnTo>
                  <a:pt x="14" y="24"/>
                </a:lnTo>
                <a:lnTo>
                  <a:pt x="0" y="39"/>
                </a:lnTo>
                <a:lnTo>
                  <a:pt x="8" y="48"/>
                </a:lnTo>
                <a:lnTo>
                  <a:pt x="23" y="33"/>
                </a:lnTo>
                <a:lnTo>
                  <a:pt x="38" y="48"/>
                </a:lnTo>
                <a:lnTo>
                  <a:pt x="47" y="39"/>
                </a:lnTo>
                <a:lnTo>
                  <a:pt x="32" y="24"/>
                </a:lnTo>
                <a:lnTo>
                  <a:pt x="47" y="9"/>
                </a:lnTo>
                <a:lnTo>
                  <a:pt x="3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  <a:extLst/>
        </p:spPr>
        <p:txBody>
          <a:bodyPr/>
          <a:lstStyle/>
          <a:p>
            <a:pPr defTabSz="914126">
              <a:defRPr/>
            </a:pPr>
            <a:endParaRPr lang="es-ES_tradnl" sz="1200" kern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06FC4B7-340A-422D-B4EF-0BD5326F626B}"/>
              </a:ext>
            </a:extLst>
          </p:cNvPr>
          <p:cNvSpPr/>
          <p:nvPr/>
        </p:nvSpPr>
        <p:spPr>
          <a:xfrm>
            <a:off x="10358903" y="4977154"/>
            <a:ext cx="107972" cy="257302"/>
          </a:xfrm>
          <a:prstGeom prst="rect">
            <a:avLst/>
          </a:prstGeom>
          <a:solidFill>
            <a:srgbClr val="81BC00"/>
          </a:solidFill>
          <a:ln w="12700" cap="flat" cmpd="sng" algn="ctr">
            <a:noFill/>
            <a:prstDash val="solid"/>
          </a:ln>
          <a:effectLst/>
        </p:spPr>
        <p:txBody>
          <a:bodyPr lIns="35991" tIns="35991" rIns="35991" bIns="35991" anchor="ctr">
            <a:sp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00DC2E1-3111-4B5F-9841-49805279644A}"/>
              </a:ext>
            </a:extLst>
          </p:cNvPr>
          <p:cNvSpPr/>
          <p:nvPr/>
        </p:nvSpPr>
        <p:spPr>
          <a:xfrm>
            <a:off x="10627155" y="4971739"/>
            <a:ext cx="107972" cy="257302"/>
          </a:xfrm>
          <a:prstGeom prst="rect">
            <a:avLst/>
          </a:prstGeom>
          <a:solidFill>
            <a:srgbClr val="81BC00"/>
          </a:solidFill>
          <a:ln w="12700" cap="flat" cmpd="sng" algn="ctr">
            <a:noFill/>
            <a:prstDash val="solid"/>
          </a:ln>
          <a:effectLst/>
        </p:spPr>
        <p:txBody>
          <a:bodyPr lIns="35991" tIns="35991" rIns="35991" bIns="35991" anchor="ctr">
            <a:sp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55" name="Freeform 552">
            <a:extLst>
              <a:ext uri="{FF2B5EF4-FFF2-40B4-BE49-F238E27FC236}">
                <a16:creationId xmlns:a16="http://schemas.microsoft.com/office/drawing/2014/main" id="{CBD41013-CE7D-4F60-B3FF-0C9660F4E4C2}"/>
              </a:ext>
            </a:extLst>
          </p:cNvPr>
          <p:cNvSpPr>
            <a:spLocks/>
          </p:cNvSpPr>
          <p:nvPr/>
        </p:nvSpPr>
        <p:spPr>
          <a:xfrm rot="15946458" flipV="1">
            <a:off x="4241856" y="3449133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E9DF524F-0B49-4606-B0B8-203066FE5FD3}"/>
              </a:ext>
            </a:extLst>
          </p:cNvPr>
          <p:cNvSpPr/>
          <p:nvPr/>
        </p:nvSpPr>
        <p:spPr>
          <a:xfrm>
            <a:off x="11084005" y="738484"/>
            <a:ext cx="137160" cy="13716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prstClr val="white"/>
              </a:solidFill>
              <a:latin typeface="Frutiger Next Pro Light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6097B94-B567-4679-9129-EC19C51BD6F0}"/>
              </a:ext>
            </a:extLst>
          </p:cNvPr>
          <p:cNvSpPr/>
          <p:nvPr/>
        </p:nvSpPr>
        <p:spPr>
          <a:xfrm>
            <a:off x="9642810" y="679737"/>
            <a:ext cx="1326556" cy="2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latin typeface="Frutiger Next Pro Light"/>
                <a:cs typeface="Arial" panose="020B0604020202020204" pitchFamily="34" charset="0"/>
              </a:rPr>
              <a:t>DMP USE CASES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6DC093A-F754-4FAA-913C-08B0A0F94B8F}"/>
              </a:ext>
            </a:extLst>
          </p:cNvPr>
          <p:cNvSpPr/>
          <p:nvPr/>
        </p:nvSpPr>
        <p:spPr>
          <a:xfrm>
            <a:off x="11083496" y="998479"/>
            <a:ext cx="137160" cy="13716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prstClr val="white"/>
              </a:solidFill>
              <a:latin typeface="Frutiger Next Pro Light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D7913227-4C9F-4841-91F0-9360AA4FA127}"/>
              </a:ext>
            </a:extLst>
          </p:cNvPr>
          <p:cNvSpPr/>
          <p:nvPr/>
        </p:nvSpPr>
        <p:spPr>
          <a:xfrm>
            <a:off x="9636070" y="917341"/>
            <a:ext cx="1326556" cy="2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latin typeface="Frutiger Next Pro Light"/>
                <a:cs typeface="Arial" panose="020B0604020202020204" pitchFamily="34" charset="0"/>
              </a:rPr>
              <a:t>SFDC USE CASES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B9C69BFF-4461-4733-ADA5-709334A24759}"/>
              </a:ext>
            </a:extLst>
          </p:cNvPr>
          <p:cNvSpPr/>
          <p:nvPr/>
        </p:nvSpPr>
        <p:spPr>
          <a:xfrm>
            <a:off x="6372998" y="3317113"/>
            <a:ext cx="365665" cy="36566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prstClr val="white"/>
              </a:solidFill>
              <a:latin typeface="Frutiger Next Pro Light"/>
            </a:endParaRPr>
          </a:p>
        </p:txBody>
      </p:sp>
      <p:pic>
        <p:nvPicPr>
          <p:cNvPr id="161" name="Graphic 160" descr="Filter">
            <a:extLst>
              <a:ext uri="{FF2B5EF4-FFF2-40B4-BE49-F238E27FC236}">
                <a16:creationId xmlns:a16="http://schemas.microsoft.com/office/drawing/2014/main" id="{C00E5706-3245-4D95-B669-85BFA74DA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6413" y="3360256"/>
            <a:ext cx="344775" cy="344775"/>
          </a:xfrm>
          <a:prstGeom prst="rect">
            <a:avLst/>
          </a:prstGeom>
        </p:spPr>
      </p:pic>
      <p:sp>
        <p:nvSpPr>
          <p:cNvPr id="162" name="Freeform 571">
            <a:extLst>
              <a:ext uri="{FF2B5EF4-FFF2-40B4-BE49-F238E27FC236}">
                <a16:creationId xmlns:a16="http://schemas.microsoft.com/office/drawing/2014/main" id="{484E9B70-5BD9-4EAC-89BC-BE60FBA48CBA}"/>
              </a:ext>
            </a:extLst>
          </p:cNvPr>
          <p:cNvSpPr>
            <a:spLocks/>
          </p:cNvSpPr>
          <p:nvPr/>
        </p:nvSpPr>
        <p:spPr>
          <a:xfrm rot="12783969" flipV="1">
            <a:off x="4809968" y="2998418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63" name="Freeform 571">
            <a:extLst>
              <a:ext uri="{FF2B5EF4-FFF2-40B4-BE49-F238E27FC236}">
                <a16:creationId xmlns:a16="http://schemas.microsoft.com/office/drawing/2014/main" id="{3121DA56-12B0-4E90-92A8-2081AED6D0F4}"/>
              </a:ext>
            </a:extLst>
          </p:cNvPr>
          <p:cNvSpPr>
            <a:spLocks/>
          </p:cNvSpPr>
          <p:nvPr/>
        </p:nvSpPr>
        <p:spPr>
          <a:xfrm rot="19346805" flipV="1">
            <a:off x="6648184" y="3934367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64" name="Freeform 571">
            <a:extLst>
              <a:ext uri="{FF2B5EF4-FFF2-40B4-BE49-F238E27FC236}">
                <a16:creationId xmlns:a16="http://schemas.microsoft.com/office/drawing/2014/main" id="{B25F408D-7265-4B29-AF1E-987CE9555A88}"/>
              </a:ext>
            </a:extLst>
          </p:cNvPr>
          <p:cNvSpPr>
            <a:spLocks/>
          </p:cNvSpPr>
          <p:nvPr/>
        </p:nvSpPr>
        <p:spPr>
          <a:xfrm rot="15946458" flipV="1">
            <a:off x="8225732" y="3468835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65" name="Freeform 571">
            <a:extLst>
              <a:ext uri="{FF2B5EF4-FFF2-40B4-BE49-F238E27FC236}">
                <a16:creationId xmlns:a16="http://schemas.microsoft.com/office/drawing/2014/main" id="{12C3EF61-2928-4E2B-98E1-071AC20E20E3}"/>
              </a:ext>
            </a:extLst>
          </p:cNvPr>
          <p:cNvSpPr>
            <a:spLocks/>
          </p:cNvSpPr>
          <p:nvPr/>
        </p:nvSpPr>
        <p:spPr>
          <a:xfrm rot="19594640" flipV="1">
            <a:off x="7029315" y="4673653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66" name="Freeform 571">
            <a:extLst>
              <a:ext uri="{FF2B5EF4-FFF2-40B4-BE49-F238E27FC236}">
                <a16:creationId xmlns:a16="http://schemas.microsoft.com/office/drawing/2014/main" id="{30B89D5E-9C6F-4FCA-A651-E08066552D19}"/>
              </a:ext>
            </a:extLst>
          </p:cNvPr>
          <p:cNvSpPr>
            <a:spLocks/>
          </p:cNvSpPr>
          <p:nvPr/>
        </p:nvSpPr>
        <p:spPr>
          <a:xfrm rot="12921912" flipV="1">
            <a:off x="8600597" y="3916964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67" name="Freeform 571">
            <a:extLst>
              <a:ext uri="{FF2B5EF4-FFF2-40B4-BE49-F238E27FC236}">
                <a16:creationId xmlns:a16="http://schemas.microsoft.com/office/drawing/2014/main" id="{B43B3A0A-F5AE-44F4-831F-2CD3E83EFAFB}"/>
              </a:ext>
            </a:extLst>
          </p:cNvPr>
          <p:cNvSpPr>
            <a:spLocks/>
          </p:cNvSpPr>
          <p:nvPr/>
        </p:nvSpPr>
        <p:spPr>
          <a:xfrm rot="13149721" flipV="1">
            <a:off x="8181640" y="4739398"/>
            <a:ext cx="100774" cy="72958"/>
          </a:xfrm>
          <a:custGeom>
            <a:avLst/>
            <a:gdLst>
              <a:gd name="connsiteX0" fmla="*/ 0 w 600307"/>
              <a:gd name="connsiteY0" fmla="*/ 368858 h 368858"/>
              <a:gd name="connsiteX1" fmla="*/ 138710 w 600307"/>
              <a:gd name="connsiteY1" fmla="*/ 368858 h 368858"/>
              <a:gd name="connsiteX2" fmla="*/ 300154 w 600307"/>
              <a:gd name="connsiteY2" fmla="*/ 170460 h 368858"/>
              <a:gd name="connsiteX3" fmla="*/ 461598 w 600307"/>
              <a:gd name="connsiteY3" fmla="*/ 368858 h 368858"/>
              <a:gd name="connsiteX4" fmla="*/ 600307 w 600307"/>
              <a:gd name="connsiteY4" fmla="*/ 368858 h 368858"/>
              <a:gd name="connsiteX5" fmla="*/ 300154 w 600307"/>
              <a:gd name="connsiteY5" fmla="*/ 0 h 36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307" h="368858">
                <a:moveTo>
                  <a:pt x="0" y="368858"/>
                </a:moveTo>
                <a:lnTo>
                  <a:pt x="138710" y="368858"/>
                </a:lnTo>
                <a:lnTo>
                  <a:pt x="300154" y="170460"/>
                </a:lnTo>
                <a:lnTo>
                  <a:pt x="461598" y="368858"/>
                </a:lnTo>
                <a:lnTo>
                  <a:pt x="600307" y="368858"/>
                </a:lnTo>
                <a:lnTo>
                  <a:pt x="300154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wrap="square" lIns="35991" tIns="35991" rIns="35991" bIns="35991" anchor="ctr">
            <a:noAutofit/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221B6596-47BA-4307-B459-285461DE6EF0}"/>
              </a:ext>
            </a:extLst>
          </p:cNvPr>
          <p:cNvCxnSpPr/>
          <p:nvPr/>
        </p:nvCxnSpPr>
        <p:spPr bwMode="gray">
          <a:xfrm flipH="1">
            <a:off x="5564722" y="3667689"/>
            <a:ext cx="821691" cy="1627577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D7084217-4906-4F7E-B675-2225127EE7A9}"/>
              </a:ext>
            </a:extLst>
          </p:cNvPr>
          <p:cNvSpPr/>
          <p:nvPr/>
        </p:nvSpPr>
        <p:spPr>
          <a:xfrm>
            <a:off x="4798226" y="5295266"/>
            <a:ext cx="1588188" cy="4959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Segments in DMP.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91B050CD-5593-43D8-9BD7-47373F1E3D50}"/>
              </a:ext>
            </a:extLst>
          </p:cNvPr>
          <p:cNvCxnSpPr>
            <a:stCxn id="51" idx="2"/>
          </p:cNvCxnSpPr>
          <p:nvPr/>
        </p:nvCxnSpPr>
        <p:spPr bwMode="gray">
          <a:xfrm>
            <a:off x="2027414" y="4289881"/>
            <a:ext cx="20087" cy="881193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43AC23B-B47C-4554-B8D3-0EF416904342}"/>
              </a:ext>
            </a:extLst>
          </p:cNvPr>
          <p:cNvSpPr/>
          <p:nvPr/>
        </p:nvSpPr>
        <p:spPr>
          <a:xfrm>
            <a:off x="1354291" y="5304302"/>
            <a:ext cx="1588188" cy="4959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Data collection in DMP.</a:t>
            </a:r>
          </a:p>
        </p:txBody>
      </p:sp>
      <p:pic>
        <p:nvPicPr>
          <p:cNvPr id="172" name="Graphic 171" descr="Computer">
            <a:extLst>
              <a:ext uri="{FF2B5EF4-FFF2-40B4-BE49-F238E27FC236}">
                <a16:creationId xmlns:a16="http://schemas.microsoft.com/office/drawing/2014/main" id="{B0D3A3DA-3615-4FEB-AF4C-E5F820674C9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40564" y="3329882"/>
            <a:ext cx="292020" cy="2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0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" name="Content Placeholder 4">
            <a:extLst>
              <a:ext uri="{FF2B5EF4-FFF2-40B4-BE49-F238E27FC236}">
                <a16:creationId xmlns:a16="http://schemas.microsoft.com/office/drawing/2014/main" id="{E4AF08AF-AFA4-4C55-9A37-F74967343D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6625140"/>
              </p:ext>
            </p:extLst>
          </p:nvPr>
        </p:nvGraphicFramePr>
        <p:xfrm>
          <a:off x="455612" y="533400"/>
          <a:ext cx="11133138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CE29EF9-4A0A-4158-84B8-A8EA04251C8B}"/>
              </a:ext>
            </a:extLst>
          </p:cNvPr>
          <p:cNvSpPr/>
          <p:nvPr/>
        </p:nvSpPr>
        <p:spPr>
          <a:xfrm>
            <a:off x="3427412" y="228600"/>
            <a:ext cx="4953000" cy="609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Data Management Platform</a:t>
            </a:r>
          </a:p>
        </p:txBody>
      </p:sp>
    </p:spTree>
    <p:extLst>
      <p:ext uri="{BB962C8B-B14F-4D97-AF65-F5344CB8AC3E}">
        <p14:creationId xmlns:p14="http://schemas.microsoft.com/office/powerpoint/2010/main" val="1908823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2">
            <a:extLst>
              <a:ext uri="{FF2B5EF4-FFF2-40B4-BE49-F238E27FC236}">
                <a16:creationId xmlns:a16="http://schemas.microsoft.com/office/drawing/2014/main" id="{521EC11B-99D0-4D88-AA5A-DAFAD654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609600"/>
            <a:ext cx="11001004" cy="384048"/>
          </a:xfrm>
        </p:spPr>
        <p:txBody>
          <a:bodyPr/>
          <a:lstStyle/>
          <a:p>
            <a:r>
              <a:rPr lang="en-US" dirty="0">
                <a:solidFill>
                  <a:srgbClr val="252D76"/>
                </a:solidFill>
                <a:latin typeface="atlasgrotesk700"/>
              </a:rPr>
              <a:t>What Types of Data Does a Data-Management Platform Collect?</a:t>
            </a:r>
            <a:br>
              <a:rPr lang="en-US" dirty="0">
                <a:solidFill>
                  <a:srgbClr val="252D76"/>
                </a:solidFill>
                <a:latin typeface="atlasgrotesk700"/>
              </a:rPr>
            </a:br>
            <a:endParaRPr lang="en-US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08A8E3CC-AF4F-489C-B31F-0F4A51F5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840071"/>
            <a:ext cx="9220199" cy="3199706"/>
          </a:xfrm>
          <a:prstGeom prst="rect">
            <a:avLst/>
          </a:prstGeom>
        </p:spPr>
      </p:pic>
      <p:graphicFrame>
        <p:nvGraphicFramePr>
          <p:cNvPr id="90" name="Diagram 89">
            <a:extLst>
              <a:ext uri="{FF2B5EF4-FFF2-40B4-BE49-F238E27FC236}">
                <a16:creationId xmlns:a16="http://schemas.microsoft.com/office/drawing/2014/main" id="{14F720B5-F6C9-4682-A066-A2E670FEBA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6006850"/>
              </p:ext>
            </p:extLst>
          </p:nvPr>
        </p:nvGraphicFramePr>
        <p:xfrm>
          <a:off x="1262590" y="3461707"/>
          <a:ext cx="8673042" cy="3191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1968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A792B0A7-C4A8-4644-BDE7-828697719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104" y="1627674"/>
            <a:ext cx="4190999" cy="3408210"/>
          </a:xfrm>
          <a:prstGeom prst="rect">
            <a:avLst/>
          </a:prstGeom>
        </p:spPr>
      </p:pic>
      <p:sp>
        <p:nvSpPr>
          <p:cNvPr id="37" name="Title 2">
            <a:extLst>
              <a:ext uri="{FF2B5EF4-FFF2-40B4-BE49-F238E27FC236}">
                <a16:creationId xmlns:a16="http://schemas.microsoft.com/office/drawing/2014/main" id="{F8EAB979-804F-4846-AC9B-812429906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26" y="696530"/>
            <a:ext cx="11001004" cy="384048"/>
          </a:xfrm>
        </p:spPr>
        <p:txBody>
          <a:bodyPr/>
          <a:lstStyle/>
          <a:p>
            <a:r>
              <a:rPr lang="en-US" dirty="0"/>
              <a:t>Single Point of Access for Data from different Sources.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D38E8FA-C6F3-464E-9DFC-09FB04CB1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180" y="1236279"/>
            <a:ext cx="2114550" cy="41910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6F1EF8F-3944-430A-936A-2410551CD14F}"/>
              </a:ext>
            </a:extLst>
          </p:cNvPr>
          <p:cNvCxnSpPr>
            <a:cxnSpLocks/>
          </p:cNvCxnSpPr>
          <p:nvPr/>
        </p:nvCxnSpPr>
        <p:spPr bwMode="gray">
          <a:xfrm>
            <a:off x="2762304" y="2138935"/>
            <a:ext cx="1828800" cy="703566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69463B7-62D7-4CD5-9B73-B69E2262430C}"/>
              </a:ext>
            </a:extLst>
          </p:cNvPr>
          <p:cNvCxnSpPr>
            <a:cxnSpLocks/>
          </p:cNvCxnSpPr>
          <p:nvPr/>
        </p:nvCxnSpPr>
        <p:spPr bwMode="gray">
          <a:xfrm flipV="1">
            <a:off x="2460336" y="3502663"/>
            <a:ext cx="2068099" cy="873058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169066-5DEA-47CC-AAE2-D798205FDF29}"/>
              </a:ext>
            </a:extLst>
          </p:cNvPr>
          <p:cNvCxnSpPr/>
          <p:nvPr/>
        </p:nvCxnSpPr>
        <p:spPr bwMode="gray">
          <a:xfrm>
            <a:off x="5705529" y="4385784"/>
            <a:ext cx="0" cy="99060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438124C-5CBD-4C48-8F68-529C45948632}"/>
              </a:ext>
            </a:extLst>
          </p:cNvPr>
          <p:cNvSpPr/>
          <p:nvPr/>
        </p:nvSpPr>
        <p:spPr>
          <a:xfrm>
            <a:off x="5313590" y="5427279"/>
            <a:ext cx="838200" cy="90959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endParaRPr lang="en-GB" sz="1200">
              <a:solidFill>
                <a:schemeClr val="bg1"/>
              </a:solidFill>
            </a:endParaRPr>
          </a:p>
        </p:txBody>
      </p:sp>
      <p:sp>
        <p:nvSpPr>
          <p:cNvPr id="43" name="Freeform 21">
            <a:extLst>
              <a:ext uri="{FF2B5EF4-FFF2-40B4-BE49-F238E27FC236}">
                <a16:creationId xmlns:a16="http://schemas.microsoft.com/office/drawing/2014/main" id="{7876709B-0812-49F9-8672-6E9CDAAC9E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08152" y="5767779"/>
            <a:ext cx="594754" cy="412102"/>
          </a:xfrm>
          <a:custGeom>
            <a:avLst/>
            <a:gdLst>
              <a:gd name="T0" fmla="*/ 223 w 384"/>
              <a:gd name="T1" fmla="*/ 75 h 266"/>
              <a:gd name="T2" fmla="*/ 161 w 384"/>
              <a:gd name="T3" fmla="*/ 75 h 266"/>
              <a:gd name="T4" fmla="*/ 192 w 384"/>
              <a:gd name="T5" fmla="*/ 29 h 266"/>
              <a:gd name="T6" fmla="*/ 192 w 384"/>
              <a:gd name="T7" fmla="*/ 122 h 266"/>
              <a:gd name="T8" fmla="*/ 192 w 384"/>
              <a:gd name="T9" fmla="*/ 29 h 266"/>
              <a:gd name="T10" fmla="*/ 242 w 384"/>
              <a:gd name="T11" fmla="*/ 164 h 266"/>
              <a:gd name="T12" fmla="*/ 142 w 384"/>
              <a:gd name="T13" fmla="*/ 250 h 266"/>
              <a:gd name="T14" fmla="*/ 159 w 384"/>
              <a:gd name="T15" fmla="*/ 147 h 266"/>
              <a:gd name="T16" fmla="*/ 181 w 384"/>
              <a:gd name="T17" fmla="*/ 163 h 266"/>
              <a:gd name="T18" fmla="*/ 203 w 384"/>
              <a:gd name="T19" fmla="*/ 163 h 266"/>
              <a:gd name="T20" fmla="*/ 225 w 384"/>
              <a:gd name="T21" fmla="*/ 147 h 266"/>
              <a:gd name="T22" fmla="*/ 212 w 384"/>
              <a:gd name="T23" fmla="*/ 131 h 266"/>
              <a:gd name="T24" fmla="*/ 172 w 384"/>
              <a:gd name="T25" fmla="*/ 131 h 266"/>
              <a:gd name="T26" fmla="*/ 126 w 384"/>
              <a:gd name="T27" fmla="*/ 158 h 266"/>
              <a:gd name="T28" fmla="*/ 258 w 384"/>
              <a:gd name="T29" fmla="*/ 266 h 266"/>
              <a:gd name="T30" fmla="*/ 232 w 384"/>
              <a:gd name="T31" fmla="*/ 131 h 266"/>
              <a:gd name="T32" fmla="*/ 73 w 384"/>
              <a:gd name="T33" fmla="*/ 37 h 266"/>
              <a:gd name="T34" fmla="*/ 31 w 384"/>
              <a:gd name="T35" fmla="*/ 37 h 266"/>
              <a:gd name="T36" fmla="*/ 52 w 384"/>
              <a:gd name="T37" fmla="*/ 0 h 266"/>
              <a:gd name="T38" fmla="*/ 52 w 384"/>
              <a:gd name="T39" fmla="*/ 73 h 266"/>
              <a:gd name="T40" fmla="*/ 52 w 384"/>
              <a:gd name="T41" fmla="*/ 0 h 266"/>
              <a:gd name="T42" fmla="*/ 88 w 384"/>
              <a:gd name="T43" fmla="*/ 107 h 266"/>
              <a:gd name="T44" fmla="*/ 16 w 384"/>
              <a:gd name="T45" fmla="*/ 170 h 266"/>
              <a:gd name="T46" fmla="*/ 27 w 384"/>
              <a:gd name="T47" fmla="*/ 96 h 266"/>
              <a:gd name="T48" fmla="*/ 41 w 384"/>
              <a:gd name="T49" fmla="*/ 107 h 266"/>
              <a:gd name="T50" fmla="*/ 63 w 384"/>
              <a:gd name="T51" fmla="*/ 107 h 266"/>
              <a:gd name="T52" fmla="*/ 77 w 384"/>
              <a:gd name="T53" fmla="*/ 96 h 266"/>
              <a:gd name="T54" fmla="*/ 68 w 384"/>
              <a:gd name="T55" fmla="*/ 80 h 266"/>
              <a:gd name="T56" fmla="*/ 36 w 384"/>
              <a:gd name="T57" fmla="*/ 80 h 266"/>
              <a:gd name="T58" fmla="*/ 0 w 384"/>
              <a:gd name="T59" fmla="*/ 101 h 266"/>
              <a:gd name="T60" fmla="*/ 104 w 384"/>
              <a:gd name="T61" fmla="*/ 186 h 266"/>
              <a:gd name="T62" fmla="*/ 83 w 384"/>
              <a:gd name="T63" fmla="*/ 80 h 266"/>
              <a:gd name="T64" fmla="*/ 353 w 384"/>
              <a:gd name="T65" fmla="*/ 37 h 266"/>
              <a:gd name="T66" fmla="*/ 311 w 384"/>
              <a:gd name="T67" fmla="*/ 37 h 266"/>
              <a:gd name="T68" fmla="*/ 332 w 384"/>
              <a:gd name="T69" fmla="*/ 0 h 266"/>
              <a:gd name="T70" fmla="*/ 332 w 384"/>
              <a:gd name="T71" fmla="*/ 73 h 266"/>
              <a:gd name="T72" fmla="*/ 332 w 384"/>
              <a:gd name="T73" fmla="*/ 0 h 266"/>
              <a:gd name="T74" fmla="*/ 368 w 384"/>
              <a:gd name="T75" fmla="*/ 107 h 266"/>
              <a:gd name="T76" fmla="*/ 296 w 384"/>
              <a:gd name="T77" fmla="*/ 170 h 266"/>
              <a:gd name="T78" fmla="*/ 307 w 384"/>
              <a:gd name="T79" fmla="*/ 96 h 266"/>
              <a:gd name="T80" fmla="*/ 321 w 384"/>
              <a:gd name="T81" fmla="*/ 107 h 266"/>
              <a:gd name="T82" fmla="*/ 343 w 384"/>
              <a:gd name="T83" fmla="*/ 107 h 266"/>
              <a:gd name="T84" fmla="*/ 357 w 384"/>
              <a:gd name="T85" fmla="*/ 96 h 266"/>
              <a:gd name="T86" fmla="*/ 348 w 384"/>
              <a:gd name="T87" fmla="*/ 80 h 266"/>
              <a:gd name="T88" fmla="*/ 316 w 384"/>
              <a:gd name="T89" fmla="*/ 80 h 266"/>
              <a:gd name="T90" fmla="*/ 280 w 384"/>
              <a:gd name="T91" fmla="*/ 101 h 266"/>
              <a:gd name="T92" fmla="*/ 384 w 384"/>
              <a:gd name="T93" fmla="*/ 186 h 266"/>
              <a:gd name="T94" fmla="*/ 363 w 384"/>
              <a:gd name="T95" fmla="*/ 8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4" h="266">
                <a:moveTo>
                  <a:pt x="192" y="45"/>
                </a:moveTo>
                <a:cubicBezTo>
                  <a:pt x="209" y="45"/>
                  <a:pt x="223" y="58"/>
                  <a:pt x="223" y="75"/>
                </a:cubicBezTo>
                <a:cubicBezTo>
                  <a:pt x="223" y="92"/>
                  <a:pt x="209" y="106"/>
                  <a:pt x="192" y="106"/>
                </a:cubicBezTo>
                <a:cubicBezTo>
                  <a:pt x="175" y="106"/>
                  <a:pt x="161" y="92"/>
                  <a:pt x="161" y="75"/>
                </a:cubicBezTo>
                <a:cubicBezTo>
                  <a:pt x="161" y="58"/>
                  <a:pt x="175" y="45"/>
                  <a:pt x="192" y="45"/>
                </a:cubicBezTo>
                <a:moveTo>
                  <a:pt x="192" y="29"/>
                </a:moveTo>
                <a:cubicBezTo>
                  <a:pt x="166" y="29"/>
                  <a:pt x="145" y="49"/>
                  <a:pt x="145" y="75"/>
                </a:cubicBezTo>
                <a:cubicBezTo>
                  <a:pt x="145" y="101"/>
                  <a:pt x="166" y="122"/>
                  <a:pt x="192" y="122"/>
                </a:cubicBezTo>
                <a:cubicBezTo>
                  <a:pt x="218" y="122"/>
                  <a:pt x="239" y="101"/>
                  <a:pt x="239" y="75"/>
                </a:cubicBezTo>
                <a:cubicBezTo>
                  <a:pt x="239" y="49"/>
                  <a:pt x="218" y="29"/>
                  <a:pt x="192" y="29"/>
                </a:cubicBezTo>
                <a:close/>
                <a:moveTo>
                  <a:pt x="225" y="147"/>
                </a:moveTo>
                <a:cubicBezTo>
                  <a:pt x="242" y="164"/>
                  <a:pt x="242" y="164"/>
                  <a:pt x="242" y="164"/>
                </a:cubicBezTo>
                <a:cubicBezTo>
                  <a:pt x="242" y="250"/>
                  <a:pt x="242" y="250"/>
                  <a:pt x="242" y="250"/>
                </a:cubicBezTo>
                <a:cubicBezTo>
                  <a:pt x="142" y="250"/>
                  <a:pt x="142" y="250"/>
                  <a:pt x="142" y="250"/>
                </a:cubicBezTo>
                <a:cubicBezTo>
                  <a:pt x="142" y="164"/>
                  <a:pt x="142" y="164"/>
                  <a:pt x="142" y="164"/>
                </a:cubicBezTo>
                <a:cubicBezTo>
                  <a:pt x="159" y="147"/>
                  <a:pt x="159" y="147"/>
                  <a:pt x="159" y="147"/>
                </a:cubicBezTo>
                <a:cubicBezTo>
                  <a:pt x="165" y="147"/>
                  <a:pt x="165" y="147"/>
                  <a:pt x="165" y="147"/>
                </a:cubicBezTo>
                <a:cubicBezTo>
                  <a:pt x="181" y="163"/>
                  <a:pt x="181" y="163"/>
                  <a:pt x="181" y="163"/>
                </a:cubicBezTo>
                <a:cubicBezTo>
                  <a:pt x="192" y="174"/>
                  <a:pt x="192" y="174"/>
                  <a:pt x="192" y="174"/>
                </a:cubicBezTo>
                <a:cubicBezTo>
                  <a:pt x="203" y="163"/>
                  <a:pt x="203" y="163"/>
                  <a:pt x="203" y="163"/>
                </a:cubicBezTo>
                <a:cubicBezTo>
                  <a:pt x="219" y="147"/>
                  <a:pt x="219" y="147"/>
                  <a:pt x="219" y="147"/>
                </a:cubicBezTo>
                <a:cubicBezTo>
                  <a:pt x="225" y="147"/>
                  <a:pt x="225" y="147"/>
                  <a:pt x="225" y="147"/>
                </a:cubicBezTo>
                <a:moveTo>
                  <a:pt x="232" y="131"/>
                </a:moveTo>
                <a:cubicBezTo>
                  <a:pt x="212" y="131"/>
                  <a:pt x="212" y="131"/>
                  <a:pt x="212" y="131"/>
                </a:cubicBezTo>
                <a:cubicBezTo>
                  <a:pt x="192" y="151"/>
                  <a:pt x="192" y="151"/>
                  <a:pt x="192" y="151"/>
                </a:cubicBezTo>
                <a:cubicBezTo>
                  <a:pt x="172" y="131"/>
                  <a:pt x="172" y="131"/>
                  <a:pt x="172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26" y="158"/>
                  <a:pt x="126" y="158"/>
                  <a:pt x="126" y="158"/>
                </a:cubicBezTo>
                <a:cubicBezTo>
                  <a:pt x="126" y="266"/>
                  <a:pt x="126" y="266"/>
                  <a:pt x="126" y="266"/>
                </a:cubicBezTo>
                <a:cubicBezTo>
                  <a:pt x="258" y="266"/>
                  <a:pt x="258" y="266"/>
                  <a:pt x="258" y="266"/>
                </a:cubicBezTo>
                <a:cubicBezTo>
                  <a:pt x="258" y="158"/>
                  <a:pt x="258" y="158"/>
                  <a:pt x="258" y="158"/>
                </a:cubicBezTo>
                <a:cubicBezTo>
                  <a:pt x="232" y="131"/>
                  <a:pt x="232" y="131"/>
                  <a:pt x="232" y="131"/>
                </a:cubicBezTo>
                <a:close/>
                <a:moveTo>
                  <a:pt x="52" y="16"/>
                </a:moveTo>
                <a:cubicBezTo>
                  <a:pt x="64" y="16"/>
                  <a:pt x="73" y="25"/>
                  <a:pt x="73" y="37"/>
                </a:cubicBezTo>
                <a:cubicBezTo>
                  <a:pt x="73" y="48"/>
                  <a:pt x="64" y="57"/>
                  <a:pt x="52" y="57"/>
                </a:cubicBezTo>
                <a:cubicBezTo>
                  <a:pt x="41" y="57"/>
                  <a:pt x="31" y="48"/>
                  <a:pt x="31" y="37"/>
                </a:cubicBezTo>
                <a:cubicBezTo>
                  <a:pt x="31" y="25"/>
                  <a:pt x="41" y="16"/>
                  <a:pt x="52" y="16"/>
                </a:cubicBezTo>
                <a:moveTo>
                  <a:pt x="52" y="0"/>
                </a:moveTo>
                <a:cubicBezTo>
                  <a:pt x="32" y="0"/>
                  <a:pt x="15" y="16"/>
                  <a:pt x="15" y="37"/>
                </a:cubicBezTo>
                <a:cubicBezTo>
                  <a:pt x="15" y="57"/>
                  <a:pt x="32" y="73"/>
                  <a:pt x="52" y="73"/>
                </a:cubicBezTo>
                <a:cubicBezTo>
                  <a:pt x="72" y="73"/>
                  <a:pt x="89" y="57"/>
                  <a:pt x="89" y="37"/>
                </a:cubicBezTo>
                <a:cubicBezTo>
                  <a:pt x="89" y="16"/>
                  <a:pt x="72" y="0"/>
                  <a:pt x="52" y="0"/>
                </a:cubicBezTo>
                <a:close/>
                <a:moveTo>
                  <a:pt x="77" y="96"/>
                </a:moveTo>
                <a:cubicBezTo>
                  <a:pt x="88" y="107"/>
                  <a:pt x="88" y="107"/>
                  <a:pt x="88" y="107"/>
                </a:cubicBezTo>
                <a:cubicBezTo>
                  <a:pt x="88" y="170"/>
                  <a:pt x="88" y="170"/>
                  <a:pt x="88" y="170"/>
                </a:cubicBezTo>
                <a:cubicBezTo>
                  <a:pt x="16" y="170"/>
                  <a:pt x="16" y="170"/>
                  <a:pt x="16" y="170"/>
                </a:cubicBezTo>
                <a:cubicBezTo>
                  <a:pt x="16" y="107"/>
                  <a:pt x="16" y="107"/>
                  <a:pt x="16" y="107"/>
                </a:cubicBezTo>
                <a:cubicBezTo>
                  <a:pt x="27" y="96"/>
                  <a:pt x="27" y="96"/>
                  <a:pt x="27" y="96"/>
                </a:cubicBezTo>
                <a:cubicBezTo>
                  <a:pt x="30" y="96"/>
                  <a:pt x="30" y="96"/>
                  <a:pt x="30" y="96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63" y="107"/>
                  <a:pt x="63" y="107"/>
                  <a:pt x="63" y="107"/>
                </a:cubicBezTo>
                <a:cubicBezTo>
                  <a:pt x="74" y="96"/>
                  <a:pt x="74" y="96"/>
                  <a:pt x="74" y="96"/>
                </a:cubicBezTo>
                <a:cubicBezTo>
                  <a:pt x="77" y="96"/>
                  <a:pt x="77" y="96"/>
                  <a:pt x="77" y="96"/>
                </a:cubicBezTo>
                <a:moveTo>
                  <a:pt x="83" y="80"/>
                </a:moveTo>
                <a:cubicBezTo>
                  <a:pt x="68" y="80"/>
                  <a:pt x="68" y="80"/>
                  <a:pt x="68" y="80"/>
                </a:cubicBezTo>
                <a:cubicBezTo>
                  <a:pt x="52" y="96"/>
                  <a:pt x="52" y="96"/>
                  <a:pt x="52" y="96"/>
                </a:cubicBezTo>
                <a:cubicBezTo>
                  <a:pt x="36" y="80"/>
                  <a:pt x="36" y="80"/>
                  <a:pt x="36" y="80"/>
                </a:cubicBezTo>
                <a:cubicBezTo>
                  <a:pt x="21" y="80"/>
                  <a:pt x="21" y="80"/>
                  <a:pt x="21" y="80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86"/>
                  <a:pt x="0" y="186"/>
                  <a:pt x="0" y="186"/>
                </a:cubicBezTo>
                <a:cubicBezTo>
                  <a:pt x="104" y="186"/>
                  <a:pt x="104" y="186"/>
                  <a:pt x="104" y="186"/>
                </a:cubicBezTo>
                <a:cubicBezTo>
                  <a:pt x="104" y="101"/>
                  <a:pt x="104" y="101"/>
                  <a:pt x="104" y="101"/>
                </a:cubicBezTo>
                <a:cubicBezTo>
                  <a:pt x="83" y="80"/>
                  <a:pt x="83" y="80"/>
                  <a:pt x="83" y="80"/>
                </a:cubicBezTo>
                <a:close/>
                <a:moveTo>
                  <a:pt x="332" y="16"/>
                </a:moveTo>
                <a:cubicBezTo>
                  <a:pt x="343" y="16"/>
                  <a:pt x="353" y="25"/>
                  <a:pt x="353" y="37"/>
                </a:cubicBezTo>
                <a:cubicBezTo>
                  <a:pt x="353" y="48"/>
                  <a:pt x="343" y="57"/>
                  <a:pt x="332" y="57"/>
                </a:cubicBezTo>
                <a:cubicBezTo>
                  <a:pt x="320" y="57"/>
                  <a:pt x="311" y="48"/>
                  <a:pt x="311" y="37"/>
                </a:cubicBezTo>
                <a:cubicBezTo>
                  <a:pt x="311" y="25"/>
                  <a:pt x="320" y="16"/>
                  <a:pt x="332" y="16"/>
                </a:cubicBezTo>
                <a:moveTo>
                  <a:pt x="332" y="0"/>
                </a:moveTo>
                <a:cubicBezTo>
                  <a:pt x="312" y="0"/>
                  <a:pt x="295" y="16"/>
                  <a:pt x="295" y="37"/>
                </a:cubicBezTo>
                <a:cubicBezTo>
                  <a:pt x="295" y="57"/>
                  <a:pt x="312" y="73"/>
                  <a:pt x="332" y="73"/>
                </a:cubicBezTo>
                <a:cubicBezTo>
                  <a:pt x="352" y="73"/>
                  <a:pt x="369" y="57"/>
                  <a:pt x="369" y="37"/>
                </a:cubicBezTo>
                <a:cubicBezTo>
                  <a:pt x="369" y="16"/>
                  <a:pt x="352" y="0"/>
                  <a:pt x="332" y="0"/>
                </a:cubicBezTo>
                <a:close/>
                <a:moveTo>
                  <a:pt x="357" y="96"/>
                </a:moveTo>
                <a:cubicBezTo>
                  <a:pt x="368" y="107"/>
                  <a:pt x="368" y="107"/>
                  <a:pt x="368" y="107"/>
                </a:cubicBezTo>
                <a:cubicBezTo>
                  <a:pt x="368" y="170"/>
                  <a:pt x="368" y="170"/>
                  <a:pt x="368" y="170"/>
                </a:cubicBezTo>
                <a:cubicBezTo>
                  <a:pt x="296" y="170"/>
                  <a:pt x="296" y="170"/>
                  <a:pt x="296" y="170"/>
                </a:cubicBezTo>
                <a:cubicBezTo>
                  <a:pt x="296" y="107"/>
                  <a:pt x="296" y="107"/>
                  <a:pt x="296" y="107"/>
                </a:cubicBezTo>
                <a:cubicBezTo>
                  <a:pt x="307" y="96"/>
                  <a:pt x="307" y="96"/>
                  <a:pt x="307" y="96"/>
                </a:cubicBezTo>
                <a:cubicBezTo>
                  <a:pt x="310" y="96"/>
                  <a:pt x="310" y="96"/>
                  <a:pt x="310" y="96"/>
                </a:cubicBezTo>
                <a:cubicBezTo>
                  <a:pt x="321" y="107"/>
                  <a:pt x="321" y="107"/>
                  <a:pt x="321" y="107"/>
                </a:cubicBezTo>
                <a:cubicBezTo>
                  <a:pt x="332" y="118"/>
                  <a:pt x="332" y="118"/>
                  <a:pt x="332" y="118"/>
                </a:cubicBezTo>
                <a:cubicBezTo>
                  <a:pt x="343" y="107"/>
                  <a:pt x="343" y="107"/>
                  <a:pt x="343" y="107"/>
                </a:cubicBezTo>
                <a:cubicBezTo>
                  <a:pt x="354" y="96"/>
                  <a:pt x="354" y="96"/>
                  <a:pt x="354" y="96"/>
                </a:cubicBezTo>
                <a:cubicBezTo>
                  <a:pt x="357" y="96"/>
                  <a:pt x="357" y="96"/>
                  <a:pt x="357" y="96"/>
                </a:cubicBezTo>
                <a:moveTo>
                  <a:pt x="363" y="80"/>
                </a:moveTo>
                <a:cubicBezTo>
                  <a:pt x="348" y="80"/>
                  <a:pt x="348" y="80"/>
                  <a:pt x="348" y="80"/>
                </a:cubicBezTo>
                <a:cubicBezTo>
                  <a:pt x="332" y="96"/>
                  <a:pt x="332" y="96"/>
                  <a:pt x="332" y="96"/>
                </a:cubicBezTo>
                <a:cubicBezTo>
                  <a:pt x="316" y="80"/>
                  <a:pt x="316" y="80"/>
                  <a:pt x="316" y="80"/>
                </a:cubicBezTo>
                <a:cubicBezTo>
                  <a:pt x="301" y="80"/>
                  <a:pt x="301" y="80"/>
                  <a:pt x="301" y="80"/>
                </a:cubicBezTo>
                <a:cubicBezTo>
                  <a:pt x="280" y="101"/>
                  <a:pt x="280" y="101"/>
                  <a:pt x="280" y="101"/>
                </a:cubicBezTo>
                <a:cubicBezTo>
                  <a:pt x="280" y="186"/>
                  <a:pt x="280" y="186"/>
                  <a:pt x="280" y="186"/>
                </a:cubicBezTo>
                <a:cubicBezTo>
                  <a:pt x="384" y="186"/>
                  <a:pt x="384" y="186"/>
                  <a:pt x="384" y="186"/>
                </a:cubicBezTo>
                <a:cubicBezTo>
                  <a:pt x="384" y="101"/>
                  <a:pt x="384" y="101"/>
                  <a:pt x="384" y="101"/>
                </a:cubicBezTo>
                <a:cubicBezTo>
                  <a:pt x="363" y="80"/>
                  <a:pt x="363" y="80"/>
                  <a:pt x="363" y="8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82B4A16-11B1-4B2A-BDF1-4AE317054C9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920" y="3816684"/>
            <a:ext cx="1177158" cy="1219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55CA4A1-2404-4B2A-BEE1-1E4F9351D7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99" y="1261351"/>
            <a:ext cx="2209800" cy="15811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9C3414B-3327-4D3F-BEE9-35C48BD9FD54}"/>
              </a:ext>
            </a:extLst>
          </p:cNvPr>
          <p:cNvSpPr txBox="1"/>
          <p:nvPr/>
        </p:nvSpPr>
        <p:spPr>
          <a:xfrm>
            <a:off x="1112467" y="5241652"/>
            <a:ext cx="1347869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1</a:t>
            </a:r>
            <a:r>
              <a:rPr lang="en-US" sz="1400" b="1" baseline="30000" dirty="0"/>
              <a:t>st</a:t>
            </a:r>
            <a:r>
              <a:rPr lang="en-US" sz="1400" b="1" dirty="0"/>
              <a:t> Party Database</a:t>
            </a:r>
          </a:p>
        </p:txBody>
      </p:sp>
    </p:spTree>
    <p:extLst>
      <p:ext uri="{BB962C8B-B14F-4D97-AF65-F5344CB8AC3E}">
        <p14:creationId xmlns:p14="http://schemas.microsoft.com/office/powerpoint/2010/main" val="1183422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2">
            <a:extLst>
              <a:ext uri="{FF2B5EF4-FFF2-40B4-BE49-F238E27FC236}">
                <a16:creationId xmlns:a16="http://schemas.microsoft.com/office/drawing/2014/main" id="{8030E3FA-473B-4E9C-BC65-0B49CC73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</p:spPr>
        <p:txBody>
          <a:bodyPr/>
          <a:lstStyle/>
          <a:p>
            <a:r>
              <a:rPr lang="en-US" dirty="0"/>
              <a:t>Unparalleled Insight Drives Business Value</a:t>
            </a:r>
          </a:p>
        </p:txBody>
      </p:sp>
      <p:sp>
        <p:nvSpPr>
          <p:cNvPr id="148" name="Subtitle 3">
            <a:extLst>
              <a:ext uri="{FF2B5EF4-FFF2-40B4-BE49-F238E27FC236}">
                <a16:creationId xmlns:a16="http://schemas.microsoft.com/office/drawing/2014/main" id="{D61E2CA2-51C1-4B5B-8374-9F2259FDBBC1}"/>
              </a:ext>
            </a:extLst>
          </p:cNvPr>
          <p:cNvSpPr txBox="1">
            <a:spLocks/>
          </p:cNvSpPr>
          <p:nvPr/>
        </p:nvSpPr>
        <p:spPr>
          <a:xfrm>
            <a:off x="592866" y="811830"/>
            <a:ext cx="10987947" cy="2477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Robust user-level data analysis on digital assets driving performance and business value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31E47567-0B04-42DA-B829-97B95B839818}"/>
              </a:ext>
            </a:extLst>
          </p:cNvPr>
          <p:cNvSpPr/>
          <p:nvPr/>
        </p:nvSpPr>
        <p:spPr>
          <a:xfrm>
            <a:off x="1751013" y="1524000"/>
            <a:ext cx="2438400" cy="3810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Maximize unique reach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646B561-07FB-4578-8942-5D5DCAD0966C}"/>
              </a:ext>
            </a:extLst>
          </p:cNvPr>
          <p:cNvSpPr/>
          <p:nvPr/>
        </p:nvSpPr>
        <p:spPr>
          <a:xfrm>
            <a:off x="2055812" y="3375990"/>
            <a:ext cx="1981200" cy="2034209"/>
          </a:xfrm>
          <a:prstGeom prst="ellipse">
            <a:avLst/>
          </a:prstGeom>
          <a:solidFill>
            <a:srgbClr val="00B0F0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Client.com</a:t>
            </a:r>
            <a:endParaRPr 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EC8D7A7-F4DB-43D0-A876-5D3B083334D3}"/>
              </a:ext>
            </a:extLst>
          </p:cNvPr>
          <p:cNvSpPr/>
          <p:nvPr/>
        </p:nvSpPr>
        <p:spPr>
          <a:xfrm>
            <a:off x="1400694" y="3389242"/>
            <a:ext cx="1104900" cy="1035326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Site 1</a:t>
            </a:r>
            <a:endParaRPr 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F772DAD-5235-4374-B27C-44790C64CDDE}"/>
              </a:ext>
            </a:extLst>
          </p:cNvPr>
          <p:cNvSpPr/>
          <p:nvPr/>
        </p:nvSpPr>
        <p:spPr>
          <a:xfrm>
            <a:off x="2530942" y="2543815"/>
            <a:ext cx="1201269" cy="1147326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Abc.com</a:t>
            </a:r>
            <a:endParaRPr 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4DA770F-17D9-4C43-8038-B2FAC44E3CB6}"/>
              </a:ext>
            </a:extLst>
          </p:cNvPr>
          <p:cNvSpPr/>
          <p:nvPr/>
        </p:nvSpPr>
        <p:spPr>
          <a:xfrm>
            <a:off x="1576413" y="4791489"/>
            <a:ext cx="1104900" cy="1035326"/>
          </a:xfrm>
          <a:prstGeom prst="ellipse">
            <a:avLst/>
          </a:prstGeom>
          <a:solidFill>
            <a:srgbClr val="FF66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2">
                    <a:lumMod val="10000"/>
                  </a:schemeClr>
                </a:solidFill>
              </a:rPr>
              <a:t>Paid ads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6A9A8E81-C732-4EB2-9BBD-DC066441F6F8}"/>
              </a:ext>
            </a:extLst>
          </p:cNvPr>
          <p:cNvSpPr/>
          <p:nvPr/>
        </p:nvSpPr>
        <p:spPr>
          <a:xfrm>
            <a:off x="3411511" y="4830413"/>
            <a:ext cx="1104900" cy="1035326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2">
                    <a:lumMod val="10000"/>
                  </a:schemeClr>
                </a:solidFill>
              </a:rPr>
              <a:t>Organic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2EF55A95-D070-4616-A9A2-A76330C83711}"/>
              </a:ext>
            </a:extLst>
          </p:cNvPr>
          <p:cNvSpPr/>
          <p:nvPr/>
        </p:nvSpPr>
        <p:spPr>
          <a:xfrm>
            <a:off x="3635843" y="3389242"/>
            <a:ext cx="1104900" cy="1035326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2">
                    <a:lumMod val="10000"/>
                  </a:schemeClr>
                </a:solidFill>
              </a:rPr>
              <a:t>Referrers</a:t>
            </a:r>
          </a:p>
        </p:txBody>
      </p:sp>
      <p:graphicFrame>
        <p:nvGraphicFramePr>
          <p:cNvPr id="156" name="Diagram 155">
            <a:extLst>
              <a:ext uri="{FF2B5EF4-FFF2-40B4-BE49-F238E27FC236}">
                <a16:creationId xmlns:a16="http://schemas.microsoft.com/office/drawing/2014/main" id="{AF8F92BF-39B7-401A-9EE9-69124007D9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1275106"/>
              </p:ext>
            </p:extLst>
          </p:nvPr>
        </p:nvGraphicFramePr>
        <p:xfrm>
          <a:off x="3071328" y="1904999"/>
          <a:ext cx="8125883" cy="4343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9539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6FAA782E-BB0F-45F5-B1DF-DE9FA1270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</p:spPr>
        <p:txBody>
          <a:bodyPr/>
          <a:lstStyle/>
          <a:p>
            <a:r>
              <a:rPr lang="en-US" dirty="0"/>
              <a:t>Unparalleled Insight Drives Business Value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970450C-03A2-4418-9B42-F0AF32F22F1B}"/>
              </a:ext>
            </a:extLst>
          </p:cNvPr>
          <p:cNvSpPr/>
          <p:nvPr/>
        </p:nvSpPr>
        <p:spPr>
          <a:xfrm>
            <a:off x="8180041" y="1095794"/>
            <a:ext cx="2743200" cy="381000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Determine true value of channels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9DF29A-12B9-4666-8AB0-A6163B9EA228}"/>
              </a:ext>
            </a:extLst>
          </p:cNvPr>
          <p:cNvSpPr/>
          <p:nvPr/>
        </p:nvSpPr>
        <p:spPr>
          <a:xfrm>
            <a:off x="7921624" y="2530343"/>
            <a:ext cx="1828800" cy="1911722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2">
                    <a:lumMod val="10000"/>
                  </a:schemeClr>
                </a:solidFill>
              </a:rPr>
              <a:t>Search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25E0DA-D0F0-4718-AF09-3000DCF12332}"/>
              </a:ext>
            </a:extLst>
          </p:cNvPr>
          <p:cNvSpPr/>
          <p:nvPr/>
        </p:nvSpPr>
        <p:spPr>
          <a:xfrm>
            <a:off x="9119221" y="3671732"/>
            <a:ext cx="1828800" cy="1911722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2">
                    <a:lumMod val="10000"/>
                  </a:schemeClr>
                </a:solidFill>
              </a:rPr>
              <a:t>Emails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9FE1A50-8A28-4FE8-921C-195B7E2D655E}"/>
              </a:ext>
            </a:extLst>
          </p:cNvPr>
          <p:cNvSpPr/>
          <p:nvPr/>
        </p:nvSpPr>
        <p:spPr>
          <a:xfrm>
            <a:off x="9094441" y="1591040"/>
            <a:ext cx="1828800" cy="1911722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2">
                    <a:lumMod val="10000"/>
                  </a:schemeClr>
                </a:solidFill>
              </a:rPr>
              <a:t>Display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089882E-BADC-430A-B6E6-5B9557DD4304}"/>
              </a:ext>
            </a:extLst>
          </p:cNvPr>
          <p:cNvSpPr/>
          <p:nvPr/>
        </p:nvSpPr>
        <p:spPr>
          <a:xfrm>
            <a:off x="838474" y="1371600"/>
            <a:ext cx="5867400" cy="1371600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 Channels.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 channel is a way to reach out to the Users online.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the most widely used way to enhance business.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Display, SEO, Email, PPC, Social Media Marketing, Content Marketing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per B2B / B2C needs.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5DC8DC9-6133-4BF8-B2D3-7DDF3DB4E653}"/>
              </a:ext>
            </a:extLst>
          </p:cNvPr>
          <p:cNvSpPr/>
          <p:nvPr/>
        </p:nvSpPr>
        <p:spPr>
          <a:xfrm>
            <a:off x="8075612" y="4627593"/>
            <a:ext cx="1828800" cy="1911722"/>
          </a:xfrm>
          <a:prstGeom prst="ellipse">
            <a:avLst/>
          </a:prstGeom>
          <a:solidFill>
            <a:srgbClr val="89CBD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2">
                    <a:lumMod val="10000"/>
                  </a:schemeClr>
                </a:solidFill>
              </a:rPr>
              <a:t>Pay-per click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55D1518-9C54-41CA-83F4-6E5E3A1A642D}"/>
              </a:ext>
            </a:extLst>
          </p:cNvPr>
          <p:cNvSpPr/>
          <p:nvPr/>
        </p:nvSpPr>
        <p:spPr>
          <a:xfrm>
            <a:off x="856627" y="3124200"/>
            <a:ext cx="5867400" cy="27432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DMP uses different marketing channel data for understanding the users and types of marketing strategies used.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helps to analyze the  performance of each channel’s data collected under one shed.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DMP enables business to integrate multiple channels easily.</a:t>
            </a:r>
          </a:p>
        </p:txBody>
      </p:sp>
    </p:spTree>
    <p:extLst>
      <p:ext uri="{BB962C8B-B14F-4D97-AF65-F5344CB8AC3E}">
        <p14:creationId xmlns:p14="http://schemas.microsoft.com/office/powerpoint/2010/main" val="1587141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736892-42B6-4EE6-B03E-4D968CFE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7" name="Title 2">
            <a:extLst>
              <a:ext uri="{FF2B5EF4-FFF2-40B4-BE49-F238E27FC236}">
                <a16:creationId xmlns:a16="http://schemas.microsoft.com/office/drawing/2014/main" id="{2B7C99C6-56F2-4165-92CA-939E7E1F69B9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cap="all" spc="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Salesforce DMP (Krux).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DBF9113-E930-469A-9B3B-42D6B6EF0412}"/>
              </a:ext>
            </a:extLst>
          </p:cNvPr>
          <p:cNvSpPr/>
          <p:nvPr/>
        </p:nvSpPr>
        <p:spPr>
          <a:xfrm>
            <a:off x="379412" y="1323109"/>
            <a:ext cx="4724400" cy="554182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Brief Info</a:t>
            </a:r>
            <a:endParaRPr 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12020B4-6BA8-428C-9397-D72780D7D115}"/>
              </a:ext>
            </a:extLst>
          </p:cNvPr>
          <p:cNvSpPr/>
          <p:nvPr/>
        </p:nvSpPr>
        <p:spPr>
          <a:xfrm>
            <a:off x="6551612" y="1295400"/>
            <a:ext cx="4724400" cy="60960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Capabilities</a:t>
            </a:r>
            <a:endParaRPr 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64F2004-FEFB-4AA8-B25A-F403BFA681B7}"/>
              </a:ext>
            </a:extLst>
          </p:cNvPr>
          <p:cNvSpPr/>
          <p:nvPr/>
        </p:nvSpPr>
        <p:spPr>
          <a:xfrm>
            <a:off x="379412" y="1905000"/>
            <a:ext cx="4724400" cy="4343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Krux is the DMP platform included in the Salesforce Marketing Cloud.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Salesforce DMP approaches data management differently from other DMPs.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Empowers marketers to use data to impact every touchpoint along the journey, powered with AI. 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It helps to predict the best audiences to reach out to with ads, know when to follow up on campaigns and how to distribute resources between different media types.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Delivers an integrated, intelligent platform to capture, unify, understand, and activate on all consumer touchpoints.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A582FB-E049-4B2F-A473-EFF813D88B6D}"/>
              </a:ext>
            </a:extLst>
          </p:cNvPr>
          <p:cNvSpPr/>
          <p:nvPr/>
        </p:nvSpPr>
        <p:spPr>
          <a:xfrm>
            <a:off x="6551612" y="1905000"/>
            <a:ext cx="4724400" cy="4343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Change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Segment: creation &amp;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Data security &amp; leakage prevention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User Interface: flexibility and usability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Agonistic solution that can be plugged with any solution of the market.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Acts like a tag manager through their </a:t>
            </a:r>
            <a:r>
              <a:rPr lang="en-US" sz="1400" b="1" dirty="0" err="1">
                <a:solidFill>
                  <a:schemeClr val="bg2">
                    <a:lumMod val="10000"/>
                  </a:schemeClr>
                </a:solidFill>
              </a:rPr>
              <a:t>SuperTag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 feature.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34328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eloitte Digital">
      <a:majorFont>
        <a:latin typeface="Knockout HTF27-JuniorBantamwt"/>
        <a:ea typeface=""/>
        <a:cs typeface=""/>
      </a:majorFont>
      <a:minorFont>
        <a:latin typeface="Frutiger Nex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Deloitte 4_3 onscreen</Template>
  <TotalTime>2355</TotalTime>
  <Words>1131</Words>
  <Application>Microsoft Office PowerPoint</Application>
  <PresentationFormat>Widescreen</PresentationFormat>
  <Paragraphs>231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ＭＳ Ｐゴシック</vt:lpstr>
      <vt:lpstr>Arial</vt:lpstr>
      <vt:lpstr>atlasgrotesk700</vt:lpstr>
      <vt:lpstr>Calibri</vt:lpstr>
      <vt:lpstr>Century Gothic</vt:lpstr>
      <vt:lpstr>Chronicle Display</vt:lpstr>
      <vt:lpstr>Frutiger Next Pro Bold</vt:lpstr>
      <vt:lpstr>Frutiger Next Pro Light</vt:lpstr>
      <vt:lpstr>Knockout HTF27-JuniorBantamwt</vt:lpstr>
      <vt:lpstr>Open Sans</vt:lpstr>
      <vt:lpstr>Wingdings</vt:lpstr>
      <vt:lpstr>1_Office Theme</vt:lpstr>
      <vt:lpstr>Data Management Platform</vt:lpstr>
      <vt:lpstr>PowerPoint Presentation</vt:lpstr>
      <vt:lpstr>Customer Journey</vt:lpstr>
      <vt:lpstr>PowerPoint Presentation</vt:lpstr>
      <vt:lpstr>What Types of Data Does a Data-Management Platform Collect? </vt:lpstr>
      <vt:lpstr>Single Point of Access for Data from different Sources.</vt:lpstr>
      <vt:lpstr>Unparalleled Insight Drives Business Value</vt:lpstr>
      <vt:lpstr>Unparalleled Insight Drives Business Value</vt:lpstr>
      <vt:lpstr> </vt:lpstr>
      <vt:lpstr>Salesforce In Today’s market.</vt:lpstr>
      <vt:lpstr>Salesforce DMP vs Other DMPs.</vt:lpstr>
      <vt:lpstr>Data Collection Strategy</vt:lpstr>
      <vt:lpstr>APPENDIX</vt:lpstr>
      <vt:lpstr>PowerPoint Presentation</vt:lpstr>
      <vt:lpstr>PowerPoint Presentation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DeloitteDigital-Analytics</dc:title>
  <dc:creator>Anand, Shivam</dc:creator>
  <cp:lastModifiedBy>Kashyap, Akshay</cp:lastModifiedBy>
  <cp:revision>227</cp:revision>
  <dcterms:created xsi:type="dcterms:W3CDTF">2015-12-26T19:44:49Z</dcterms:created>
  <dcterms:modified xsi:type="dcterms:W3CDTF">2018-08-29T10:15:36Z</dcterms:modified>
</cp:coreProperties>
</file>